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81" r:id="rId6"/>
    <p:sldId id="318" r:id="rId7"/>
    <p:sldId id="299" r:id="rId8"/>
    <p:sldId id="275" r:id="rId9"/>
    <p:sldId id="319" r:id="rId10"/>
    <p:sldId id="310" r:id="rId11"/>
    <p:sldId id="313" r:id="rId12"/>
    <p:sldId id="314" r:id="rId13"/>
    <p:sldId id="315" r:id="rId14"/>
    <p:sldId id="316" r:id="rId15"/>
    <p:sldId id="3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259BEB0A-9B18-694B-99AB-94F69A9B54AD}">
          <p14:sldIdLst>
            <p14:sldId id="281"/>
          </p14:sldIdLst>
        </p14:section>
        <p14:section name="Section Slides" id="{DA6DE986-54FF-4F47-91B8-2576063C652D}">
          <p14:sldIdLst/>
        </p14:section>
        <p14:section name="Layouts" id="{14B08E05-62FE-2547-A4CE-EF3F3E32D614}">
          <p14:sldIdLst>
            <p14:sldId id="318"/>
            <p14:sldId id="299"/>
            <p14:sldId id="275"/>
            <p14:sldId id="319"/>
            <p14:sldId id="310"/>
            <p14:sldId id="313"/>
            <p14:sldId id="314"/>
            <p14:sldId id="315"/>
            <p14:sldId id="316"/>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Woo" initials="HW" lastIdx="1" clrIdx="0">
    <p:extLst>
      <p:ext uri="{19B8F6BF-5375-455C-9EA6-DF929625EA0E}">
        <p15:presenceInfo xmlns:p15="http://schemas.microsoft.com/office/powerpoint/2012/main" userId="S::helena.woo@uts.edu.au::84ffa4a4-9cb2-4822-a498-72962478cf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4626"/>
  </p:normalViewPr>
  <p:slideViewPr>
    <p:cSldViewPr snapToGrid="0" snapToObjects="1">
      <p:cViewPr varScale="1">
        <p:scale>
          <a:sx n="76" d="100"/>
          <a:sy n="76" d="100"/>
        </p:scale>
        <p:origin x="1400" y="184"/>
      </p:cViewPr>
      <p:guideLst/>
    </p:cSldViewPr>
  </p:slideViewPr>
  <p:outlineViewPr>
    <p:cViewPr>
      <p:scale>
        <a:sx n="33" d="100"/>
        <a:sy n="33" d="100"/>
      </p:scale>
      <p:origin x="0" y="-136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1" d="100"/>
          <a:sy n="111" d="100"/>
        </p:scale>
        <p:origin x="2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27BE0-8D26-2C46-B592-87513771FDEF}" type="datetimeFigureOut">
              <a:rPr lang="en-US" smtClean="0"/>
              <a:t>10/15/21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64B19-607B-B942-B14B-DB932692D378}" type="slidenum">
              <a:rPr lang="en-US" smtClean="0"/>
              <a:t>‹#›</a:t>
            </a:fld>
            <a:endParaRPr lang="en-US"/>
          </a:p>
        </p:txBody>
      </p:sp>
    </p:spTree>
    <p:extLst>
      <p:ext uri="{BB962C8B-B14F-4D97-AF65-F5344CB8AC3E}">
        <p14:creationId xmlns:p14="http://schemas.microsoft.com/office/powerpoint/2010/main" val="10151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Mike Lynch from the University of Technology Sydney, and this presentation is about Oni, which is a tool for research data discovery which we've been working on at UTS for a few years.</a:t>
            </a:r>
          </a:p>
          <a:p>
            <a:endParaRPr lang="en-US" dirty="0"/>
          </a:p>
        </p:txBody>
      </p:sp>
      <p:sp>
        <p:nvSpPr>
          <p:cNvPr id="4" name="Slide Number Placeholder 3"/>
          <p:cNvSpPr>
            <a:spLocks noGrp="1"/>
          </p:cNvSpPr>
          <p:nvPr>
            <p:ph type="sldNum" sz="quarter" idx="5"/>
          </p:nvPr>
        </p:nvSpPr>
        <p:spPr/>
        <p:txBody>
          <a:bodyPr/>
          <a:lstStyle/>
          <a:p>
            <a:fld id="{11364B19-607B-B942-B14B-DB932692D378}" type="slidenum">
              <a:rPr lang="en-US" smtClean="0"/>
              <a:t>1</a:t>
            </a:fld>
            <a:endParaRPr lang="en-US"/>
          </a:p>
        </p:txBody>
      </p:sp>
    </p:spTree>
    <p:extLst>
      <p:ext uri="{BB962C8B-B14F-4D97-AF65-F5344CB8AC3E}">
        <p14:creationId xmlns:p14="http://schemas.microsoft.com/office/powerpoint/2010/main" val="75431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requirements we had for this dataset was to be able to render the time and place of convictions - we did this with a map widget based on Leaflet, which had been extended to add a time slider.</a:t>
            </a:r>
          </a:p>
          <a:p>
            <a:endParaRPr lang="en-US" dirty="0"/>
          </a:p>
          <a:p>
            <a:r>
              <a:rPr lang="en-US" dirty="0"/>
              <a:t>The front-end has the ability to configure </a:t>
            </a:r>
            <a:r>
              <a:rPr lang="en-US" dirty="0" err="1"/>
              <a:t>specialised</a:t>
            </a:r>
            <a:r>
              <a:rPr lang="en-US" dirty="0"/>
              <a:t> viewers for certain parts of the index document.</a:t>
            </a:r>
          </a:p>
          <a:p>
            <a:endParaRPr lang="en-US" dirty="0"/>
          </a:p>
          <a:p>
            <a:r>
              <a:rPr lang="en-US" dirty="0"/>
              <a:t>But a simpler approach is to tell the frontend: this dataset has a subgraph, and when you're processing that, look for geolocations and put them on the map widget.</a:t>
            </a:r>
          </a:p>
          <a:p>
            <a:endParaRPr lang="en-US" dirty="0"/>
          </a:p>
          <a:p>
            <a:r>
              <a:rPr lang="en-US" dirty="0"/>
              <a:t>Again, this avoids the need for any more detailed configuration which would need to be kept in sync with the backend.</a:t>
            </a:r>
          </a:p>
          <a:p>
            <a:endParaRPr lang="en-US" dirty="0"/>
          </a:p>
          <a:p>
            <a:r>
              <a:rPr lang="en-US" dirty="0"/>
              <a:t>And it also means that we can present geolocations for both an individual record, and for a set of search results, using the same code.</a:t>
            </a:r>
          </a:p>
          <a:p>
            <a:endParaRPr lang="en-US" dirty="0"/>
          </a:p>
        </p:txBody>
      </p:sp>
      <p:sp>
        <p:nvSpPr>
          <p:cNvPr id="4" name="Slide Number Placeholder 3"/>
          <p:cNvSpPr>
            <a:spLocks noGrp="1"/>
          </p:cNvSpPr>
          <p:nvPr>
            <p:ph type="sldNum" sz="quarter" idx="5"/>
          </p:nvPr>
        </p:nvSpPr>
        <p:spPr/>
        <p:txBody>
          <a:bodyPr/>
          <a:lstStyle/>
          <a:p>
            <a:fld id="{11364B19-607B-B942-B14B-DB932692D378}" type="slidenum">
              <a:rPr lang="en-US" smtClean="0"/>
              <a:t>10</a:t>
            </a:fld>
            <a:endParaRPr lang="en-US"/>
          </a:p>
        </p:txBody>
      </p:sp>
    </p:spTree>
    <p:extLst>
      <p:ext uri="{BB962C8B-B14F-4D97-AF65-F5344CB8AC3E}">
        <p14:creationId xmlns:p14="http://schemas.microsoft.com/office/powerpoint/2010/main" val="80480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Alana for the data, and Peter Sefton and Moises </a:t>
            </a:r>
            <a:r>
              <a:rPr lang="en-US" dirty="0" err="1"/>
              <a:t>Sacal</a:t>
            </a:r>
            <a:r>
              <a:rPr lang="en-US" dirty="0"/>
              <a:t> </a:t>
            </a:r>
            <a:r>
              <a:rPr lang="en-US" dirty="0" err="1"/>
              <a:t>Bonequi</a:t>
            </a:r>
            <a:r>
              <a:rPr lang="en-US" dirty="0"/>
              <a:t> who are the other main developers behind Oni. Thanks for listening.</a:t>
            </a:r>
          </a:p>
          <a:p>
            <a:endParaRPr lang="en-US" dirty="0"/>
          </a:p>
        </p:txBody>
      </p:sp>
      <p:sp>
        <p:nvSpPr>
          <p:cNvPr id="4" name="Slide Number Placeholder 3"/>
          <p:cNvSpPr>
            <a:spLocks noGrp="1"/>
          </p:cNvSpPr>
          <p:nvPr>
            <p:ph type="sldNum" sz="quarter" idx="5"/>
          </p:nvPr>
        </p:nvSpPr>
        <p:spPr/>
        <p:txBody>
          <a:bodyPr/>
          <a:lstStyle/>
          <a:p>
            <a:fld id="{11364B19-607B-B942-B14B-DB932692D378}" type="slidenum">
              <a:rPr lang="en-US" smtClean="0"/>
              <a:t>11</a:t>
            </a:fld>
            <a:endParaRPr lang="en-US"/>
          </a:p>
        </p:txBody>
      </p:sp>
    </p:spTree>
    <p:extLst>
      <p:ext uri="{BB962C8B-B14F-4D97-AF65-F5344CB8AC3E}">
        <p14:creationId xmlns:p14="http://schemas.microsoft.com/office/powerpoint/2010/main" val="289491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behind Oni is that if you have datasets on disk described with RO-Crates, we can use an off-the-shelf, established search engine - </a:t>
            </a:r>
            <a:r>
              <a:rPr lang="en-US" dirty="0" err="1"/>
              <a:t>Solr</a:t>
            </a:r>
            <a:r>
              <a:rPr lang="en-US" dirty="0"/>
              <a:t> - to provide a web-based data discovery service which would suit data from many disciplines at different scales.</a:t>
            </a:r>
          </a:p>
          <a:p>
            <a:endParaRPr lang="en-US" dirty="0"/>
          </a:p>
          <a:p>
            <a:r>
              <a:rPr lang="en-US" dirty="0"/>
              <a:t>It's a spin-off from our research data management planning tool, </a:t>
            </a:r>
            <a:r>
              <a:rPr lang="en-US" dirty="0" err="1"/>
              <a:t>ReDBox</a:t>
            </a:r>
            <a:r>
              <a:rPr lang="en-US" dirty="0"/>
              <a:t>, which has a simple data publications portal. Datasets are described with RO-Crates - which is a standard based on JSON and </a:t>
            </a:r>
            <a:r>
              <a:rPr lang="en-US" dirty="0" err="1"/>
              <a:t>Schema.org</a:t>
            </a:r>
            <a:r>
              <a:rPr lang="en-US" dirty="0"/>
              <a:t> for describing research data. </a:t>
            </a:r>
          </a:p>
          <a:p>
            <a:endParaRPr lang="en-US" dirty="0"/>
          </a:p>
          <a:p>
            <a:r>
              <a:rPr lang="en-US" dirty="0"/>
              <a:t>Oni inspects all of the RO-Crates, picks up the machine-readable metadata and uses it to build an index in </a:t>
            </a:r>
            <a:r>
              <a:rPr lang="en-US" dirty="0" err="1"/>
              <a:t>Solr</a:t>
            </a:r>
            <a:r>
              <a:rPr lang="en-US" dirty="0"/>
              <a:t>. </a:t>
            </a:r>
          </a:p>
          <a:p>
            <a:endParaRPr lang="en-US" dirty="0"/>
          </a:p>
          <a:p>
            <a:r>
              <a:rPr lang="en-US" dirty="0"/>
              <a:t>The front-end for this is a very simple web app which provides a faceted search interface, and serves up the human-readable metadata as a landing page for each dataset.</a:t>
            </a:r>
          </a:p>
          <a:p>
            <a:endParaRPr lang="en-US" dirty="0"/>
          </a:p>
          <a:p>
            <a:r>
              <a:rPr lang="en-US" dirty="0"/>
              <a:t>Today I'm going to describe another use of Oni - allowing exploration of a single data collection.</a:t>
            </a:r>
          </a:p>
        </p:txBody>
      </p:sp>
      <p:sp>
        <p:nvSpPr>
          <p:cNvPr id="4" name="Slide Number Placeholder 3"/>
          <p:cNvSpPr>
            <a:spLocks noGrp="1"/>
          </p:cNvSpPr>
          <p:nvPr>
            <p:ph type="sldNum" sz="quarter" idx="5"/>
          </p:nvPr>
        </p:nvSpPr>
        <p:spPr/>
        <p:txBody>
          <a:bodyPr/>
          <a:lstStyle/>
          <a:p>
            <a:fld id="{11364B19-607B-B942-B14B-DB932692D378}" type="slidenum">
              <a:rPr lang="en-US" smtClean="0"/>
              <a:t>2</a:t>
            </a:fld>
            <a:endParaRPr lang="en-US"/>
          </a:p>
        </p:txBody>
      </p:sp>
    </p:spTree>
    <p:extLst>
      <p:ext uri="{BB962C8B-B14F-4D97-AF65-F5344CB8AC3E}">
        <p14:creationId xmlns:p14="http://schemas.microsoft.com/office/powerpoint/2010/main" val="182043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dataset comes from Dr Alana Piper's Criminal Characters project, which is a really interesting example of structured humanities data.</a:t>
            </a:r>
          </a:p>
          <a:p>
            <a:endParaRPr lang="en-US" dirty="0"/>
          </a:p>
          <a:p>
            <a:r>
              <a:rPr lang="en-US" dirty="0"/>
              <a:t>The data we've been working with started out as handwritten court records for female convicts in Victoria in the late nineteenth and early twentieth centuries. These have been transcribed using the crowdsourcing platform Zooniverse, turning images of the court records into structured text records about the subjects.</a:t>
            </a:r>
          </a:p>
          <a:p>
            <a:endParaRPr lang="en-US" dirty="0"/>
          </a:p>
          <a:p>
            <a:r>
              <a:rPr lang="en-US" dirty="0"/>
              <a:t>This gives us a structured dataset. Persons can have one or more sentences. A sentence includes the crime of which the person was convicted, the sentence they </a:t>
            </a:r>
            <a:r>
              <a:rPr lang="en-US" dirty="0" err="1"/>
              <a:t>recieved</a:t>
            </a:r>
            <a:r>
              <a:rPr lang="en-US" dirty="0"/>
              <a:t>, the date of the sentence and the court which handed it down.</a:t>
            </a:r>
          </a:p>
          <a:p>
            <a:endParaRPr lang="en-US" dirty="0"/>
          </a:p>
          <a:p>
            <a:r>
              <a:rPr lang="en-US" dirty="0"/>
              <a:t>A court has a name, like Melbourne General Sessions, and a geolocation - a latitude / longitude pair.</a:t>
            </a:r>
          </a:p>
        </p:txBody>
      </p:sp>
      <p:sp>
        <p:nvSpPr>
          <p:cNvPr id="4" name="Slide Number Placeholder 3"/>
          <p:cNvSpPr>
            <a:spLocks noGrp="1"/>
          </p:cNvSpPr>
          <p:nvPr>
            <p:ph type="sldNum" sz="quarter" idx="5"/>
          </p:nvPr>
        </p:nvSpPr>
        <p:spPr/>
        <p:txBody>
          <a:bodyPr/>
          <a:lstStyle/>
          <a:p>
            <a:fld id="{11364B19-607B-B942-B14B-DB932692D378}" type="slidenum">
              <a:rPr lang="en-US" smtClean="0"/>
              <a:t>3</a:t>
            </a:fld>
            <a:endParaRPr lang="en-US"/>
          </a:p>
        </p:txBody>
      </p:sp>
    </p:spTree>
    <p:extLst>
      <p:ext uri="{BB962C8B-B14F-4D97-AF65-F5344CB8AC3E}">
        <p14:creationId xmlns:p14="http://schemas.microsoft.com/office/powerpoint/2010/main" val="367912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have to talk about graphs, so I need to be clear what I mean by that. It's unfortunate, because I think that the word "graph" in everyday language means one of these.</a:t>
            </a:r>
          </a:p>
          <a:p>
            <a:endParaRPr lang="en-US" dirty="0"/>
          </a:p>
          <a:p>
            <a:r>
              <a:rPr lang="en-US" dirty="0"/>
              <a:t>IT people love borrowing terminology from mathematicians, even when - or especially because - it's confusing to lay people.</a:t>
            </a:r>
          </a:p>
        </p:txBody>
      </p:sp>
      <p:sp>
        <p:nvSpPr>
          <p:cNvPr id="4" name="Slide Number Placeholder 3"/>
          <p:cNvSpPr>
            <a:spLocks noGrp="1"/>
          </p:cNvSpPr>
          <p:nvPr>
            <p:ph type="sldNum" sz="quarter" idx="5"/>
          </p:nvPr>
        </p:nvSpPr>
        <p:spPr/>
        <p:txBody>
          <a:bodyPr/>
          <a:lstStyle/>
          <a:p>
            <a:fld id="{11364B19-607B-B942-B14B-DB932692D378}" type="slidenum">
              <a:rPr lang="en-US" smtClean="0"/>
              <a:t>4</a:t>
            </a:fld>
            <a:endParaRPr lang="en-US"/>
          </a:p>
        </p:txBody>
      </p:sp>
    </p:spTree>
    <p:extLst>
      <p:ext uri="{BB962C8B-B14F-4D97-AF65-F5344CB8AC3E}">
        <p14:creationId xmlns:p14="http://schemas.microsoft.com/office/powerpoint/2010/main" val="110276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'graph' in this sense is a collection of nodes, with links between them: what we might call a 'network'.</a:t>
            </a:r>
          </a:p>
          <a:p>
            <a:endParaRPr lang="en-US" dirty="0"/>
          </a:p>
          <a:p>
            <a:r>
              <a:rPr lang="en-US" dirty="0"/>
              <a:t>The machine-readable part of an RO-Crate is stored in a format called JSON-LD - a standard for describing linked data in JSON - and the interesting part of a JSON-LD document is called the graph.</a:t>
            </a:r>
          </a:p>
          <a:p>
            <a:endParaRPr lang="en-US" dirty="0"/>
          </a:p>
          <a:p>
            <a:r>
              <a:rPr lang="en-US" dirty="0"/>
              <a:t>The graph is a set of items, such as Person, Place, and so on, which are connected by properties.</a:t>
            </a:r>
          </a:p>
          <a:p>
            <a:endParaRPr lang="en-US" dirty="0"/>
          </a:p>
          <a:p>
            <a:r>
              <a:rPr lang="en-US" dirty="0"/>
              <a:t>So, for example, a Person will have a property '</a:t>
            </a:r>
            <a:r>
              <a:rPr lang="en-US" dirty="0" err="1"/>
              <a:t>birthPlace</a:t>
            </a:r>
            <a:r>
              <a:rPr lang="en-US" dirty="0"/>
              <a:t>' which links it to another item, which is a Place.</a:t>
            </a:r>
          </a:p>
        </p:txBody>
      </p:sp>
      <p:sp>
        <p:nvSpPr>
          <p:cNvPr id="4" name="Slide Number Placeholder 3"/>
          <p:cNvSpPr>
            <a:spLocks noGrp="1"/>
          </p:cNvSpPr>
          <p:nvPr>
            <p:ph type="sldNum" sz="quarter" idx="5"/>
          </p:nvPr>
        </p:nvSpPr>
        <p:spPr/>
        <p:txBody>
          <a:bodyPr/>
          <a:lstStyle/>
          <a:p>
            <a:fld id="{11364B19-607B-B942-B14B-DB932692D378}" type="slidenum">
              <a:rPr lang="en-US" smtClean="0"/>
              <a:t>5</a:t>
            </a:fld>
            <a:endParaRPr lang="en-US"/>
          </a:p>
        </p:txBody>
      </p:sp>
    </p:spTree>
    <p:extLst>
      <p:ext uri="{BB962C8B-B14F-4D97-AF65-F5344CB8AC3E}">
        <p14:creationId xmlns:p14="http://schemas.microsoft.com/office/powerpoint/2010/main" val="6303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RO-Crate representing this part of Criminal Characters has about 7000 nodes with 13000 links joining them.</a:t>
            </a:r>
          </a:p>
          <a:p>
            <a:endParaRPr lang="en-US" dirty="0"/>
          </a:p>
          <a:p>
            <a:r>
              <a:rPr lang="en-US" dirty="0"/>
              <a:t>As an experiment, I used Observable to generate a </a:t>
            </a:r>
            <a:r>
              <a:rPr lang="en-US" dirty="0" err="1"/>
              <a:t>visualisation</a:t>
            </a:r>
            <a:r>
              <a:rPr lang="en-US" dirty="0"/>
              <a:t> of it as a force-directed graph. Observable is very cool: it's like a slicker version of Python notebooks, but for the d3 framework, and I really recommend it as a way to learn d3 and build web-based </a:t>
            </a:r>
            <a:r>
              <a:rPr lang="en-US" dirty="0" err="1"/>
              <a:t>visualisations</a:t>
            </a:r>
            <a:endParaRPr lang="en-US" dirty="0"/>
          </a:p>
          <a:p>
            <a:endParaRPr lang="en-US" dirty="0"/>
          </a:p>
          <a:p>
            <a:r>
              <a:rPr lang="en-US" dirty="0"/>
              <a:t>This is the sort of high-level view of a big networked dataset which looks really cool on a slide or as a desktop background.</a:t>
            </a:r>
          </a:p>
          <a:p>
            <a:endParaRPr lang="en-US" dirty="0"/>
          </a:p>
          <a:p>
            <a:r>
              <a:rPr lang="en-US" dirty="0"/>
              <a:t>There's some structure visible here - the big hubs are busy courts which have many convictions.</a:t>
            </a:r>
          </a:p>
          <a:p>
            <a:endParaRPr lang="en-US" dirty="0"/>
          </a:p>
          <a:p>
            <a:r>
              <a:rPr lang="en-US" dirty="0"/>
              <a:t>It would be technically possible to build a search and filter into the Observable </a:t>
            </a:r>
            <a:r>
              <a:rPr lang="en-US" dirty="0" err="1"/>
              <a:t>visualisation</a:t>
            </a:r>
            <a:r>
              <a:rPr lang="en-US" dirty="0"/>
              <a:t>, but at this scale it </a:t>
            </a:r>
            <a:r>
              <a:rPr lang="en-US" dirty="0" err="1"/>
              <a:t>woudn't</a:t>
            </a:r>
            <a:r>
              <a:rPr lang="en-US" dirty="0"/>
              <a:t> really be usable.</a:t>
            </a:r>
          </a:p>
          <a:p>
            <a:endParaRPr lang="en-US" dirty="0"/>
          </a:p>
          <a:p>
            <a:r>
              <a:rPr lang="en-US" dirty="0"/>
              <a:t>We want to think of ways to allow exploration of this data at a more useful scale.</a:t>
            </a:r>
          </a:p>
        </p:txBody>
      </p:sp>
      <p:sp>
        <p:nvSpPr>
          <p:cNvPr id="4" name="Slide Number Placeholder 3"/>
          <p:cNvSpPr>
            <a:spLocks noGrp="1"/>
          </p:cNvSpPr>
          <p:nvPr>
            <p:ph type="sldNum" sz="quarter" idx="5"/>
          </p:nvPr>
        </p:nvSpPr>
        <p:spPr/>
        <p:txBody>
          <a:bodyPr/>
          <a:lstStyle/>
          <a:p>
            <a:fld id="{11364B19-607B-B942-B14B-DB932692D378}" type="slidenum">
              <a:rPr lang="en-US" smtClean="0"/>
              <a:t>6</a:t>
            </a:fld>
            <a:endParaRPr lang="en-US"/>
          </a:p>
        </p:txBody>
      </p:sp>
    </p:spTree>
    <p:extLst>
      <p:ext uri="{BB962C8B-B14F-4D97-AF65-F5344CB8AC3E}">
        <p14:creationId xmlns:p14="http://schemas.microsoft.com/office/powerpoint/2010/main" val="26813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do this would be to find someone with the technical skills to build a web app around a relational database. You have tables for each of the data entities you're interested in, and relations between them.</a:t>
            </a:r>
          </a:p>
          <a:p>
            <a:endParaRPr lang="en-US" dirty="0"/>
          </a:p>
          <a:p>
            <a:r>
              <a:rPr lang="en-US" dirty="0"/>
              <a:t>You then build a search interface which runs an SQL query.  But returning just a list of People which match your query isn't very interesting.</a:t>
            </a:r>
          </a:p>
          <a:p>
            <a:endParaRPr lang="en-US" dirty="0"/>
          </a:p>
          <a:p>
            <a:r>
              <a:rPr lang="en-US" dirty="0"/>
              <a:t>So you have to join your query to other tables like Sentence and Place to provide some context.</a:t>
            </a:r>
          </a:p>
          <a:p>
            <a:endParaRPr lang="en-US" dirty="0"/>
          </a:p>
          <a:p>
            <a:r>
              <a:rPr lang="en-US" dirty="0"/>
              <a:t>For simple queries, this is ok, but for even moderately complex relations, you need to put some thought into your SQL for performance. Or take a less elegant approach, and run a couple of SQL queries to pull in the contextual information for your primary object.</a:t>
            </a:r>
          </a:p>
          <a:p>
            <a:endParaRPr lang="en-US" dirty="0"/>
          </a:p>
          <a:p>
            <a:r>
              <a:rPr lang="en-US" dirty="0"/>
              <a:t>But now that you've crafted a relational web app, you've lost some flexibility. If you want to change what sort of context you want to view, you need to refactor your SQL queries, change how the front end works, and so on.</a:t>
            </a:r>
          </a:p>
        </p:txBody>
      </p:sp>
      <p:sp>
        <p:nvSpPr>
          <p:cNvPr id="4" name="Slide Number Placeholder 3"/>
          <p:cNvSpPr>
            <a:spLocks noGrp="1"/>
          </p:cNvSpPr>
          <p:nvPr>
            <p:ph type="sldNum" sz="quarter" idx="5"/>
          </p:nvPr>
        </p:nvSpPr>
        <p:spPr/>
        <p:txBody>
          <a:bodyPr/>
          <a:lstStyle/>
          <a:p>
            <a:fld id="{11364B19-607B-B942-B14B-DB932692D378}" type="slidenum">
              <a:rPr lang="en-US" smtClean="0"/>
              <a:t>7</a:t>
            </a:fld>
            <a:endParaRPr lang="en-US"/>
          </a:p>
        </p:txBody>
      </p:sp>
    </p:spTree>
    <p:extLst>
      <p:ext uri="{BB962C8B-B14F-4D97-AF65-F5344CB8AC3E}">
        <p14:creationId xmlns:p14="http://schemas.microsoft.com/office/powerpoint/2010/main" val="213382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Oni way to do it is based on the idea that when we index an item - a Person, say - we should index all of the context as well.</a:t>
            </a:r>
          </a:p>
          <a:p>
            <a:endParaRPr lang="en-US" dirty="0"/>
          </a:p>
          <a:p>
            <a:r>
              <a:rPr lang="en-US" dirty="0"/>
              <a:t>The first thing I did when I'd indexed this dataset was to search for my surname, and found three or four Lynches: I've picked on Mary as an example of how the indexer works.</a:t>
            </a:r>
          </a:p>
          <a:p>
            <a:endParaRPr lang="en-US" dirty="0"/>
          </a:p>
          <a:p>
            <a:r>
              <a:rPr lang="en-US" dirty="0"/>
              <a:t>This is the config for transforming a Person into a </a:t>
            </a:r>
            <a:r>
              <a:rPr lang="en-US" dirty="0" err="1"/>
              <a:t>Solr</a:t>
            </a:r>
            <a:r>
              <a:rPr lang="en-US" dirty="0"/>
              <a:t> document we can index. The simplest mappings are from the Person's own fields, like name and religion, into the </a:t>
            </a:r>
            <a:r>
              <a:rPr lang="en-US" dirty="0" err="1"/>
              <a:t>Solr</a:t>
            </a:r>
            <a:r>
              <a:rPr lang="en-US" dirty="0"/>
              <a:t> document. These are all mapped automatically.</a:t>
            </a:r>
          </a:p>
          <a:p>
            <a:endParaRPr lang="en-US" dirty="0"/>
          </a:p>
          <a:p>
            <a:r>
              <a:rPr lang="en-US" dirty="0"/>
              <a:t>The config can also pull in values from items which are linked to this one. These can be either by following a single link, or by resolving links across multiple items.</a:t>
            </a:r>
          </a:p>
          <a:p>
            <a:endParaRPr lang="en-US" dirty="0"/>
          </a:p>
          <a:p>
            <a:r>
              <a:rPr lang="en-US" dirty="0"/>
              <a:t>To find out what Mary was convicted of, and where, we're telling the indexer to follow the link called ‘conviction’, to an item – this should be a Sentence - then follow the location property of the Sentence, to get to a Place representing the court, then follow the ‘geo’ property to get the actual latitude and longitude.</a:t>
            </a:r>
          </a:p>
          <a:p>
            <a:endParaRPr lang="en-US" dirty="0"/>
          </a:p>
          <a:p>
            <a:r>
              <a:rPr lang="en-US" dirty="0"/>
              <a:t>My colleague Peter Sefton had this idea: while we're traversing Mary Lynch's links, we can save all those nodes and store the resulting subgraph in the index. This is Mary's local </a:t>
            </a:r>
            <a:r>
              <a:rPr lang="en-US" dirty="0" err="1"/>
              <a:t>neighbourhood</a:t>
            </a:r>
            <a:r>
              <a:rPr lang="en-US" dirty="0"/>
              <a:t> in the big graph - her context.</a:t>
            </a:r>
          </a:p>
          <a:p>
            <a:endParaRPr lang="en-US" dirty="0"/>
          </a:p>
          <a:p>
            <a:r>
              <a:rPr lang="en-US" dirty="0"/>
              <a:t>The way we're indexing the dataset is pretty redundant. We saw on the last slide that some of the courts in this data have hundreds of convictions. Each of those courts is going to get included in the index of every person who was convicted there, so there are a lot of copies.</a:t>
            </a:r>
          </a:p>
          <a:p>
            <a:endParaRPr lang="en-US" dirty="0"/>
          </a:p>
          <a:p>
            <a:r>
              <a:rPr lang="en-US" dirty="0"/>
              <a:t>But that's OK - we're basically trading off space against time. We're saying, it's OK if the index is bigger than it might be, but it's worth it, because when we get search results back, they will come back fast and have all the context which we think is relevant.</a:t>
            </a:r>
          </a:p>
        </p:txBody>
      </p:sp>
      <p:sp>
        <p:nvSpPr>
          <p:cNvPr id="4" name="Slide Number Placeholder 3"/>
          <p:cNvSpPr>
            <a:spLocks noGrp="1"/>
          </p:cNvSpPr>
          <p:nvPr>
            <p:ph type="sldNum" sz="quarter" idx="5"/>
          </p:nvPr>
        </p:nvSpPr>
        <p:spPr/>
        <p:txBody>
          <a:bodyPr/>
          <a:lstStyle/>
          <a:p>
            <a:fld id="{11364B19-607B-B942-B14B-DB932692D378}" type="slidenum">
              <a:rPr lang="en-US" smtClean="0"/>
              <a:t>8</a:t>
            </a:fld>
            <a:endParaRPr lang="en-US"/>
          </a:p>
        </p:txBody>
      </p:sp>
    </p:spTree>
    <p:extLst>
      <p:ext uri="{BB962C8B-B14F-4D97-AF65-F5344CB8AC3E}">
        <p14:creationId xmlns:p14="http://schemas.microsoft.com/office/powerpoint/2010/main" val="389963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having build this index full of JSON subgraphs, what do we expect the front-end to be able to do with it?</a:t>
            </a:r>
          </a:p>
          <a:p>
            <a:endParaRPr lang="en-US" dirty="0"/>
          </a:p>
          <a:p>
            <a:r>
              <a:rPr lang="en-US" dirty="0"/>
              <a:t>We already have code for turning JSON-LD into HTML: it's part of the standard set of RO-Crate libraries which we've been building.</a:t>
            </a:r>
          </a:p>
          <a:p>
            <a:endParaRPr lang="en-US" dirty="0"/>
          </a:p>
          <a:p>
            <a:r>
              <a:rPr lang="en-US" dirty="0"/>
              <a:t>And because it's in JavaScript, it's relatively easy to call from the portal app.</a:t>
            </a:r>
          </a:p>
          <a:p>
            <a:endParaRPr lang="en-US" dirty="0"/>
          </a:p>
          <a:p>
            <a:r>
              <a:rPr lang="en-US" dirty="0"/>
              <a:t>It's not especially pretty (but there's room to style it)</a:t>
            </a:r>
          </a:p>
          <a:p>
            <a:endParaRPr lang="en-US" dirty="0"/>
          </a:p>
          <a:p>
            <a:r>
              <a:rPr lang="en-US" dirty="0"/>
              <a:t>This approach means that if we change how the dataset is represented in the underlying RO-Crate, or decide that we want to index it differently, we don't have to do modifications to the front-end to keep it in sync.  It will just render whatever we put in the subgraph at indexing time.</a:t>
            </a:r>
          </a:p>
          <a:p>
            <a:endParaRPr lang="en-US" dirty="0"/>
          </a:p>
        </p:txBody>
      </p:sp>
      <p:sp>
        <p:nvSpPr>
          <p:cNvPr id="4" name="Slide Number Placeholder 3"/>
          <p:cNvSpPr>
            <a:spLocks noGrp="1"/>
          </p:cNvSpPr>
          <p:nvPr>
            <p:ph type="sldNum" sz="quarter" idx="5"/>
          </p:nvPr>
        </p:nvSpPr>
        <p:spPr/>
        <p:txBody>
          <a:bodyPr/>
          <a:lstStyle/>
          <a:p>
            <a:fld id="{11364B19-607B-B942-B14B-DB932692D378}" type="slidenum">
              <a:rPr lang="en-US" smtClean="0"/>
              <a:t>9</a:t>
            </a:fld>
            <a:endParaRPr lang="en-US"/>
          </a:p>
        </p:txBody>
      </p:sp>
    </p:spTree>
    <p:extLst>
      <p:ext uri="{BB962C8B-B14F-4D97-AF65-F5344CB8AC3E}">
        <p14:creationId xmlns:p14="http://schemas.microsoft.com/office/powerpoint/2010/main" val="48789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Ref idx="1001">
        <a:schemeClr val="bg1"/>
      </p:bgRef>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1E1ED748-4D69-8E47-8745-96A1DB414755}"/>
              </a:ext>
            </a:extLst>
          </p:cNvPr>
          <p:cNvSpPr>
            <a:spLocks noGrp="1"/>
          </p:cNvSpPr>
          <p:nvPr>
            <p:ph type="pic" idx="10" hasCustomPrompt="1"/>
          </p:nvPr>
        </p:nvSpPr>
        <p:spPr>
          <a:xfrm>
            <a:off x="-1" y="1711104"/>
            <a:ext cx="10483912" cy="5146896"/>
          </a:xfrm>
        </p:spPr>
        <p:txBody>
          <a:bodyPr anchor="b"/>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5669145" y="2674620"/>
            <a:ext cx="6522855" cy="1000635"/>
          </a:xfrm>
        </p:spPr>
        <p:txBody>
          <a:bodyPr anchor="b">
            <a:noAutofit/>
          </a:bodyPr>
          <a:lstStyle>
            <a:lvl1pPr algn="l">
              <a:defRPr lang="en-AU" sz="3400" b="1" spc="-30" baseline="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5657570" y="3943226"/>
            <a:ext cx="6534430" cy="1190089"/>
          </a:xfrm>
        </p:spPr>
        <p:txBody>
          <a:bodyPr>
            <a:noAutofit/>
          </a:bodyPr>
          <a:lstStyle>
            <a:lvl1pPr marL="0" indent="0" algn="l">
              <a:lnSpc>
                <a:spcPct val="100000"/>
              </a:lnSpc>
              <a:spcBef>
                <a:spcPts val="0"/>
              </a:spcBef>
              <a:buNone/>
              <a:defRPr lang="en-AU" sz="20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err="1"/>
              <a:t>Ligenimus</a:t>
            </a:r>
            <a:endParaRPr lang="en-US" dirty="0"/>
          </a:p>
        </p:txBody>
      </p:sp>
    </p:spTree>
    <p:extLst>
      <p:ext uri="{BB962C8B-B14F-4D97-AF65-F5344CB8AC3E}">
        <p14:creationId xmlns:p14="http://schemas.microsoft.com/office/powerpoint/2010/main" val="4672792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7">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D88D99-EB51-FD47-95CE-4A69A947C0B4}"/>
              </a:ext>
            </a:extLst>
          </p:cNvPr>
          <p:cNvSpPr>
            <a:spLocks noGrp="1"/>
          </p:cNvSpPr>
          <p:nvPr>
            <p:ph type="pic" idx="10" hasCustomPrompt="1"/>
          </p:nvPr>
        </p:nvSpPr>
        <p:spPr>
          <a:xfrm>
            <a:off x="231008" y="1271452"/>
            <a:ext cx="5226518" cy="5033558"/>
          </a:xfrm>
        </p:spPr>
        <p:txBody>
          <a:bodyPr anchor="t"/>
          <a:lstStyle>
            <a:lvl1pPr marL="0" indent="0" algn="ctr">
              <a:buNone/>
              <a:defRPr sz="18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3139072"/>
            <a:ext cx="5001987" cy="1201854"/>
          </a:xfrm>
        </p:spPr>
        <p:txBody>
          <a:bodyPr anchor="b">
            <a:noAutofit/>
          </a:bodyPr>
          <a:lstStyle>
            <a:lvl1pPr algn="l">
              <a:defRPr lang="en-AU" sz="2800" b="1" spc="-20" baseline="0" smtClean="0">
                <a:solidFill>
                  <a:schemeClr val="accent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4359214"/>
            <a:ext cx="5001987" cy="1483672"/>
          </a:xfrm>
        </p:spPr>
        <p:txBody>
          <a:bodyPr>
            <a:noAutofit/>
          </a:bodyPr>
          <a:lstStyle>
            <a:lvl1pPr marL="0" indent="0" algn="l">
              <a:lnSpc>
                <a:spcPct val="100000"/>
              </a:lnSpc>
              <a:spcBef>
                <a:spcPts val="0"/>
              </a:spcBef>
              <a:buNone/>
              <a:defRPr lang="en-AU" sz="2000" smtClean="0">
                <a:solidFill>
                  <a:schemeClr val="tx1">
                    <a:lumMod val="95000"/>
                    <a:lumOff val="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248104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ver 7">
    <p:bg>
      <p:bgRef idx="1001">
        <a:schemeClr val="bg2"/>
      </p:bgRef>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D88D99-EB51-FD47-95CE-4A69A947C0B4}"/>
              </a:ext>
            </a:extLst>
          </p:cNvPr>
          <p:cNvSpPr>
            <a:spLocks noGrp="1"/>
          </p:cNvSpPr>
          <p:nvPr>
            <p:ph type="pic" idx="10" hasCustomPrompt="1"/>
          </p:nvPr>
        </p:nvSpPr>
        <p:spPr>
          <a:xfrm>
            <a:off x="231008" y="1271452"/>
            <a:ext cx="5226518" cy="5033558"/>
          </a:xfrm>
        </p:spPr>
        <p:txBody>
          <a:bodyPr anchor="t"/>
          <a:lstStyle>
            <a:lvl1pPr marL="0" indent="0" algn="ctr">
              <a:buNone/>
              <a:defRPr sz="18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3139072"/>
            <a:ext cx="5001987" cy="1201854"/>
          </a:xfrm>
        </p:spPr>
        <p:txBody>
          <a:bodyPr anchor="b">
            <a:noAutofit/>
          </a:bodyPr>
          <a:lstStyle>
            <a:lvl1pPr algn="l">
              <a:defRPr lang="en-AU" sz="2800" b="1" spc="-20" baseline="0"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4359214"/>
            <a:ext cx="5001987"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11156811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8">
    <p:bg>
      <p:bgPr>
        <a:solidFill>
          <a:schemeClr val="tx2"/>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5C6F0645-197D-B84F-B675-88DE6BD5597A}"/>
              </a:ext>
            </a:extLst>
          </p:cNvPr>
          <p:cNvSpPr>
            <a:spLocks noGrp="1"/>
          </p:cNvSpPr>
          <p:nvPr>
            <p:ph type="pic" idx="10" hasCustomPrompt="1"/>
          </p:nvPr>
        </p:nvSpPr>
        <p:spPr>
          <a:xfrm>
            <a:off x="2" y="2291617"/>
            <a:ext cx="3550507" cy="2307514"/>
          </a:xfrm>
        </p:spPr>
        <p:txBody>
          <a:bodyPr anchor="t"/>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58146" y="2089539"/>
            <a:ext cx="5670619" cy="1220142"/>
          </a:xfrm>
        </p:spPr>
        <p:txBody>
          <a:bodyPr anchor="b">
            <a:noAutofit/>
          </a:bodyPr>
          <a:lstStyle>
            <a:lvl1pPr algn="l">
              <a:defRPr lang="en-AU" sz="2800" b="1"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58146" y="3362941"/>
            <a:ext cx="5670619"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a:t>
            </a:r>
            <a:endParaRPr lang="en-AU" dirty="0">
              <a:solidFill>
                <a:srgbClr val="FFFFFF"/>
              </a:solidFill>
              <a:effectLst/>
              <a:latin typeface="Helvetica" pitchFamily="2" charset="0"/>
            </a:endParaRPr>
          </a:p>
        </p:txBody>
      </p:sp>
      <p:pic>
        <p:nvPicPr>
          <p:cNvPr id="9" name="Picture 8">
            <a:extLst>
              <a:ext uri="{FF2B5EF4-FFF2-40B4-BE49-F238E27FC236}">
                <a16:creationId xmlns:a16="http://schemas.microsoft.com/office/drawing/2014/main" id="{071F13B9-1247-F34B-A392-F9E28C093B8F}"/>
              </a:ext>
            </a:extLst>
          </p:cNvPr>
          <p:cNvPicPr>
            <a:picLocks noChangeAspect="1"/>
          </p:cNvPicPr>
          <p:nvPr userDrawn="1"/>
        </p:nvPicPr>
        <p:blipFill>
          <a:blip r:embed="rId2"/>
          <a:stretch>
            <a:fillRect/>
          </a:stretch>
        </p:blipFill>
        <p:spPr>
          <a:xfrm>
            <a:off x="3670302" y="2291617"/>
            <a:ext cx="1684454" cy="2294671"/>
          </a:xfrm>
          <a:prstGeom prst="rect">
            <a:avLst/>
          </a:prstGeom>
        </p:spPr>
      </p:pic>
      <p:pic>
        <p:nvPicPr>
          <p:cNvPr id="10" name="Picture 9">
            <a:extLst>
              <a:ext uri="{FF2B5EF4-FFF2-40B4-BE49-F238E27FC236}">
                <a16:creationId xmlns:a16="http://schemas.microsoft.com/office/drawing/2014/main" id="{E5B89A93-1F8F-3447-A5DD-76B2726A6D57}"/>
              </a:ext>
            </a:extLst>
          </p:cNvPr>
          <p:cNvPicPr>
            <a:picLocks noChangeAspect="1"/>
          </p:cNvPicPr>
          <p:nvPr userDrawn="1"/>
        </p:nvPicPr>
        <p:blipFill>
          <a:blip r:embed="rId3"/>
          <a:stretch>
            <a:fillRect/>
          </a:stretch>
        </p:blipFill>
        <p:spPr>
          <a:xfrm>
            <a:off x="568530" y="0"/>
            <a:ext cx="710973" cy="2291617"/>
          </a:xfrm>
          <a:prstGeom prst="rect">
            <a:avLst/>
          </a:prstGeom>
        </p:spPr>
      </p:pic>
      <p:pic>
        <p:nvPicPr>
          <p:cNvPr id="11" name="Picture 10">
            <a:extLst>
              <a:ext uri="{FF2B5EF4-FFF2-40B4-BE49-F238E27FC236}">
                <a16:creationId xmlns:a16="http://schemas.microsoft.com/office/drawing/2014/main" id="{2893C822-ADCD-2D46-9609-52E133B6AA8F}"/>
              </a:ext>
            </a:extLst>
          </p:cNvPr>
          <p:cNvPicPr>
            <a:picLocks noChangeAspect="1"/>
          </p:cNvPicPr>
          <p:nvPr userDrawn="1"/>
        </p:nvPicPr>
        <p:blipFill>
          <a:blip r:embed="rId4"/>
          <a:stretch>
            <a:fillRect/>
          </a:stretch>
        </p:blipFill>
        <p:spPr>
          <a:xfrm>
            <a:off x="1766376" y="4586288"/>
            <a:ext cx="1407458" cy="2269684"/>
          </a:xfrm>
          <a:prstGeom prst="rect">
            <a:avLst/>
          </a:prstGeom>
        </p:spPr>
      </p:pic>
    </p:spTree>
    <p:extLst>
      <p:ext uri="{BB962C8B-B14F-4D97-AF65-F5344CB8AC3E}">
        <p14:creationId xmlns:p14="http://schemas.microsoft.com/office/powerpoint/2010/main" val="173655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8">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8146" y="973433"/>
            <a:ext cx="5670619" cy="1220142"/>
          </a:xfrm>
        </p:spPr>
        <p:txBody>
          <a:bodyPr anchor="b">
            <a:noAutofit/>
          </a:bodyPr>
          <a:lstStyle>
            <a:lvl1pPr algn="l">
              <a:defRPr lang="en-AU" sz="2800" b="1" smtClean="0">
                <a:solidFill>
                  <a:schemeClr val="bg1"/>
                </a:solidFill>
                <a:effectLst/>
              </a:defRPr>
            </a:lvl1pPr>
          </a:lstStyle>
          <a:p>
            <a:r>
              <a:rPr lang="en-US" dirty="0"/>
              <a:t>Ac</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58146" y="2543833"/>
            <a:ext cx="5670619" cy="276539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 would</a:t>
            </a:r>
            <a:endParaRPr lang="en-AU" dirty="0">
              <a:solidFill>
                <a:srgbClr val="FFFFFF"/>
              </a:solidFill>
              <a:effectLst/>
              <a:latin typeface="Helvetica" pitchFamily="2" charset="0"/>
            </a:endParaRPr>
          </a:p>
        </p:txBody>
      </p:sp>
      <p:sp>
        <p:nvSpPr>
          <p:cNvPr id="4" name="Rectangle 3">
            <a:extLst>
              <a:ext uri="{FF2B5EF4-FFF2-40B4-BE49-F238E27FC236}">
                <a16:creationId xmlns:a16="http://schemas.microsoft.com/office/drawing/2014/main" id="{82B2CA02-5619-624F-A973-2319DAB02C15}"/>
              </a:ext>
            </a:extLst>
          </p:cNvPr>
          <p:cNvSpPr/>
          <p:nvPr userDrawn="1"/>
        </p:nvSpPr>
        <p:spPr>
          <a:xfrm>
            <a:off x="6266046" y="5515276"/>
            <a:ext cx="365760" cy="1342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0D2F0AF-EA09-B44A-BA29-1E0081E85CDB}"/>
              </a:ext>
            </a:extLst>
          </p:cNvPr>
          <p:cNvCxnSpPr>
            <a:cxnSpLocks/>
          </p:cNvCxnSpPr>
          <p:nvPr userDrawn="1"/>
        </p:nvCxnSpPr>
        <p:spPr>
          <a:xfrm>
            <a:off x="6035675" y="5518150"/>
            <a:ext cx="0" cy="13398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423A92-648F-B041-B3DE-B949C6337207}"/>
              </a:ext>
            </a:extLst>
          </p:cNvPr>
          <p:cNvCxnSpPr>
            <a:cxnSpLocks/>
          </p:cNvCxnSpPr>
          <p:nvPr userDrawn="1"/>
        </p:nvCxnSpPr>
        <p:spPr>
          <a:xfrm>
            <a:off x="6782172" y="5518150"/>
            <a:ext cx="0" cy="13398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0B39B04-92E5-BF44-A749-1972D25D3EE0}"/>
              </a:ext>
            </a:extLst>
          </p:cNvPr>
          <p:cNvPicPr>
            <a:picLocks noChangeAspect="1"/>
          </p:cNvPicPr>
          <p:nvPr userDrawn="1"/>
        </p:nvPicPr>
        <p:blipFill>
          <a:blip r:embed="rId2"/>
          <a:stretch>
            <a:fillRect/>
          </a:stretch>
        </p:blipFill>
        <p:spPr>
          <a:xfrm>
            <a:off x="630670" y="634393"/>
            <a:ext cx="714116" cy="682518"/>
          </a:xfrm>
          <a:prstGeom prst="rect">
            <a:avLst/>
          </a:prstGeom>
        </p:spPr>
      </p:pic>
    </p:spTree>
    <p:extLst>
      <p:ext uri="{BB962C8B-B14F-4D97-AF65-F5344CB8AC3E}">
        <p14:creationId xmlns:p14="http://schemas.microsoft.com/office/powerpoint/2010/main" val="53309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ver 7">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AE0ADC-615D-6448-A454-8E3BFDFE3AB6}"/>
              </a:ext>
            </a:extLst>
          </p:cNvPr>
          <p:cNvPicPr>
            <a:picLocks noChangeAspect="1"/>
          </p:cNvPicPr>
          <p:nvPr userDrawn="1"/>
        </p:nvPicPr>
        <p:blipFill rotWithShape="1">
          <a:blip r:embed="rId2">
            <a:alphaModFix amt="82000"/>
          </a:blip>
          <a:srcRect t="8990" b="10407"/>
          <a:stretch/>
        </p:blipFill>
        <p:spPr>
          <a:xfrm>
            <a:off x="1874133" y="0"/>
            <a:ext cx="8508357" cy="6858000"/>
          </a:xfrm>
          <a:prstGeom prst="rect">
            <a:avLst/>
          </a:prstGeom>
        </p:spPr>
      </p:pic>
      <p:sp>
        <p:nvSpPr>
          <p:cNvPr id="3" name="Subtitle 2"/>
          <p:cNvSpPr>
            <a:spLocks noGrp="1"/>
          </p:cNvSpPr>
          <p:nvPr>
            <p:ph type="subTitle" idx="1" hasCustomPrompt="1"/>
          </p:nvPr>
        </p:nvSpPr>
        <p:spPr>
          <a:xfrm>
            <a:off x="3379262" y="2201937"/>
            <a:ext cx="5809126" cy="3417625"/>
          </a:xfrm>
        </p:spPr>
        <p:txBody>
          <a:bodyPr>
            <a:noAutofit/>
          </a:bodyPr>
          <a:lstStyle>
            <a:lvl1pPr marL="0" indent="0" algn="l">
              <a:lnSpc>
                <a:spcPct val="100000"/>
              </a:lnSpc>
              <a:spcBef>
                <a:spcPts val="0"/>
              </a:spcBef>
              <a:spcAft>
                <a:spcPts val="1400"/>
              </a:spcAft>
              <a:buNone/>
              <a:defRPr lang="en-AU" sz="2900" smtClean="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33359948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10957594"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Tree>
    <p:extLst>
      <p:ext uri="{BB962C8B-B14F-4D97-AF65-F5344CB8AC3E}">
        <p14:creationId xmlns:p14="http://schemas.microsoft.com/office/powerpoint/2010/main" val="296920877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388298"/>
            <a:ext cx="10957594"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Tree>
    <p:extLst>
      <p:ext uri="{BB962C8B-B14F-4D97-AF65-F5344CB8AC3E}">
        <p14:creationId xmlns:p14="http://schemas.microsoft.com/office/powerpoint/2010/main" val="5016400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4769769"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AU" dirty="0" err="1">
                <a:effectLst/>
                <a:latin typeface="Helvetica" pitchFamily="2" charset="0"/>
              </a:rPr>
              <a:t>Tiunt</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
        <p:nvSpPr>
          <p:cNvPr id="10" name="Text Placeholder 2">
            <a:extLst>
              <a:ext uri="{FF2B5EF4-FFF2-40B4-BE49-F238E27FC236}">
                <a16:creationId xmlns:a16="http://schemas.microsoft.com/office/drawing/2014/main" id="{3959C1BB-5DB3-4545-BC15-9C1CC6D87E17}"/>
              </a:ext>
            </a:extLst>
          </p:cNvPr>
          <p:cNvSpPr>
            <a:spLocks noGrp="1"/>
          </p:cNvSpPr>
          <p:nvPr>
            <p:ph type="body" idx="16" hasCustomPrompt="1"/>
          </p:nvPr>
        </p:nvSpPr>
        <p:spPr>
          <a:xfrm>
            <a:off x="5544393" y="3847315"/>
            <a:ext cx="3945836" cy="1976435"/>
          </a:xfrm>
          <a:solidFill>
            <a:schemeClr val="tx2"/>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bg1"/>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1" name="Text Placeholder 2">
            <a:extLst>
              <a:ext uri="{FF2B5EF4-FFF2-40B4-BE49-F238E27FC236}">
                <a16:creationId xmlns:a16="http://schemas.microsoft.com/office/drawing/2014/main" id="{C1F96B60-C3E6-1E43-A1EF-B695A728B08B}"/>
              </a:ext>
            </a:extLst>
          </p:cNvPr>
          <p:cNvSpPr>
            <a:spLocks noGrp="1"/>
          </p:cNvSpPr>
          <p:nvPr>
            <p:ph type="body" idx="17" hasCustomPrompt="1"/>
          </p:nvPr>
        </p:nvSpPr>
        <p:spPr>
          <a:xfrm>
            <a:off x="9490229" y="3842720"/>
            <a:ext cx="1991767" cy="1976435"/>
          </a:xfrm>
          <a:solidFill>
            <a:schemeClr val="accent1"/>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bg1"/>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5" name="Text Placeholder 2">
            <a:extLst>
              <a:ext uri="{FF2B5EF4-FFF2-40B4-BE49-F238E27FC236}">
                <a16:creationId xmlns:a16="http://schemas.microsoft.com/office/drawing/2014/main" id="{7424C1E3-128E-1F4F-A796-DB00C9C8B749}"/>
              </a:ext>
            </a:extLst>
          </p:cNvPr>
          <p:cNvSpPr>
            <a:spLocks noGrp="1"/>
          </p:cNvSpPr>
          <p:nvPr>
            <p:ph type="body" idx="18" hasCustomPrompt="1"/>
          </p:nvPr>
        </p:nvSpPr>
        <p:spPr>
          <a:xfrm>
            <a:off x="5544393" y="1882718"/>
            <a:ext cx="1980337" cy="1976435"/>
          </a:xfrm>
          <a:solidFill>
            <a:schemeClr val="bg2"/>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tx1">
                    <a:lumMod val="95000"/>
                    <a:lumOff val="5000"/>
                  </a:schemeClr>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6" name="Text Placeholder 2">
            <a:extLst>
              <a:ext uri="{FF2B5EF4-FFF2-40B4-BE49-F238E27FC236}">
                <a16:creationId xmlns:a16="http://schemas.microsoft.com/office/drawing/2014/main" id="{8F9D2F31-417C-334D-B0FD-273964A68049}"/>
              </a:ext>
            </a:extLst>
          </p:cNvPr>
          <p:cNvSpPr>
            <a:spLocks noGrp="1"/>
          </p:cNvSpPr>
          <p:nvPr>
            <p:ph type="body" idx="19" hasCustomPrompt="1"/>
          </p:nvPr>
        </p:nvSpPr>
        <p:spPr>
          <a:xfrm>
            <a:off x="7524730" y="1878123"/>
            <a:ext cx="3957267" cy="1976435"/>
          </a:xfrm>
          <a:solidFill>
            <a:schemeClr val="tx2">
              <a:lumMod val="10000"/>
              <a:lumOff val="90000"/>
            </a:schemeClr>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tx1">
                    <a:lumMod val="95000"/>
                    <a:lumOff val="5000"/>
                  </a:schemeClr>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Tree>
    <p:extLst>
      <p:ext uri="{BB962C8B-B14F-4D97-AF65-F5344CB8AC3E}">
        <p14:creationId xmlns:p14="http://schemas.microsoft.com/office/powerpoint/2010/main" val="28470539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10335070" cy="726268"/>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
        <p:nvSpPr>
          <p:cNvPr id="10" name="Content Placeholder 2">
            <a:extLst>
              <a:ext uri="{FF2B5EF4-FFF2-40B4-BE49-F238E27FC236}">
                <a16:creationId xmlns:a16="http://schemas.microsoft.com/office/drawing/2014/main" id="{680FFF11-A66E-3743-A5B6-B27679EAC2F4}"/>
              </a:ext>
            </a:extLst>
          </p:cNvPr>
          <p:cNvSpPr>
            <a:spLocks noGrp="1"/>
          </p:cNvSpPr>
          <p:nvPr>
            <p:ph idx="13" hasCustomPrompt="1"/>
          </p:nvPr>
        </p:nvSpPr>
        <p:spPr>
          <a:xfrm>
            <a:off x="716479" y="2507743"/>
            <a:ext cx="10756142" cy="3123623"/>
          </a:xfrm>
          <a:noFill/>
        </p:spPr>
        <p:txBody>
          <a:bodyPr tIns="90000" bIns="46800"/>
          <a:lstStyle>
            <a:lvl1pPr marL="0" indent="0">
              <a:lnSpc>
                <a:spcPct val="100000"/>
              </a:lnSpc>
              <a:spcBef>
                <a:spcPts val="0"/>
              </a:spcBef>
              <a:spcAft>
                <a:spcPts val="1600"/>
              </a:spcAft>
              <a:buFont typeface="Arial" panose="020B0604020202020204" pitchFamily="34" charset="0"/>
              <a:buNone/>
              <a:defRPr lang="en-AU" sz="1500" smtClean="0">
                <a:effectLst/>
              </a:defRPr>
            </a:lvl1pPr>
            <a:lvl2pPr>
              <a:defRPr sz="1500"/>
            </a:lvl2pPr>
            <a:lvl3pPr>
              <a:defRPr sz="1500"/>
            </a:lvl3pPr>
            <a:lvl4pPr>
              <a:defRPr sz="1500"/>
            </a:lvl4pPr>
            <a:lvl5pPr>
              <a:defRPr sz="1500"/>
            </a:lvl5pPr>
          </a:lstStyle>
          <a:p>
            <a:r>
              <a:rPr lang="en-US" dirty="0"/>
              <a:t>Click to insert table</a:t>
            </a:r>
            <a:endParaRPr lang="en-AU" dirty="0">
              <a:effectLst/>
              <a:latin typeface="Helvetica" pitchFamily="2" charset="0"/>
            </a:endParaRPr>
          </a:p>
        </p:txBody>
      </p:sp>
    </p:spTree>
    <p:extLst>
      <p:ext uri="{BB962C8B-B14F-4D97-AF65-F5344CB8AC3E}">
        <p14:creationId xmlns:p14="http://schemas.microsoft.com/office/powerpoint/2010/main" val="106464896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1478598" y="2182197"/>
            <a:ext cx="4213990" cy="3359257"/>
          </a:xfrm>
        </p:spPr>
        <p:txBody>
          <a:bodyPr tIns="0"/>
          <a:lstStyle>
            <a:lvl1pPr marL="0" indent="0">
              <a:lnSpc>
                <a:spcPct val="100000"/>
              </a:lnSpc>
              <a:spcBef>
                <a:spcPts val="500"/>
              </a:spcBef>
              <a:spcAft>
                <a:spcPts val="1500"/>
              </a:spcAft>
              <a:buFont typeface="Arial" panose="020B0604020202020204" pitchFamily="34" charset="0"/>
              <a:buNone/>
              <a:defRPr lang="en-AU" sz="15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Ro </a:t>
            </a:r>
            <a:r>
              <a:rPr lang="en-US" dirty="0" err="1"/>
              <a:t>consed</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5101147"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
        <p:nvSpPr>
          <p:cNvPr id="10" name="Content Placeholder 2">
            <a:extLst>
              <a:ext uri="{FF2B5EF4-FFF2-40B4-BE49-F238E27FC236}">
                <a16:creationId xmlns:a16="http://schemas.microsoft.com/office/drawing/2014/main" id="{680FFF11-A66E-3743-A5B6-B27679EAC2F4}"/>
              </a:ext>
            </a:extLst>
          </p:cNvPr>
          <p:cNvSpPr>
            <a:spLocks noGrp="1"/>
          </p:cNvSpPr>
          <p:nvPr>
            <p:ph idx="13" hasCustomPrompt="1"/>
          </p:nvPr>
        </p:nvSpPr>
        <p:spPr>
          <a:xfrm>
            <a:off x="6947646" y="2182197"/>
            <a:ext cx="4213990" cy="3515695"/>
          </a:xfrm>
          <a:noFill/>
        </p:spPr>
        <p:txBody>
          <a:bodyPr tIns="0" bIns="46800"/>
          <a:lstStyle>
            <a:lvl1pPr marL="0" marR="0" indent="0" algn="l" defTabSz="914400" rtl="0" eaLnBrk="1" fontAlgn="auto" latinLnBrk="0" hangingPunct="1">
              <a:lnSpc>
                <a:spcPct val="100000"/>
              </a:lnSpc>
              <a:spcBef>
                <a:spcPts val="500"/>
              </a:spcBef>
              <a:spcAft>
                <a:spcPts val="1500"/>
              </a:spcAft>
              <a:buClrTx/>
              <a:buSzTx/>
              <a:buFont typeface="Arial" panose="020B0604020202020204" pitchFamily="34" charset="0"/>
              <a:buNone/>
              <a:tabLst/>
              <a:defRPr lang="en-AU" sz="1500" smtClean="0">
                <a:effectLst/>
              </a:defRPr>
            </a:lvl1pPr>
            <a:lvl2pPr>
              <a:defRPr sz="1500"/>
            </a:lvl2pPr>
            <a:lvl3pPr>
              <a:defRPr sz="1500"/>
            </a:lvl3pPr>
            <a:lvl4pPr>
              <a:defRPr sz="1500"/>
            </a:lvl4pPr>
            <a:lvl5pPr>
              <a:defRPr sz="1500"/>
            </a:lvl5pPr>
          </a:lstStyle>
          <a:p>
            <a:pPr marL="0" marR="0" lvl="0"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lang="en-US" dirty="0"/>
              <a:t>Ro </a:t>
            </a:r>
            <a:r>
              <a:rPr lang="en-US" dirty="0" err="1"/>
              <a:t>consed</a:t>
            </a:r>
            <a:endParaRPr lang="en-AU" dirty="0">
              <a:effectLst/>
              <a:latin typeface="Helvetica" pitchFamily="2" charset="0"/>
            </a:endParaRPr>
          </a:p>
        </p:txBody>
      </p:sp>
      <p:sp>
        <p:nvSpPr>
          <p:cNvPr id="15" name="Text Placeholder 2">
            <a:extLst>
              <a:ext uri="{FF2B5EF4-FFF2-40B4-BE49-F238E27FC236}">
                <a16:creationId xmlns:a16="http://schemas.microsoft.com/office/drawing/2014/main" id="{6F96D124-1F00-DC4C-9384-D7CA80EA6C5A}"/>
              </a:ext>
            </a:extLst>
          </p:cNvPr>
          <p:cNvSpPr>
            <a:spLocks noGrp="1"/>
          </p:cNvSpPr>
          <p:nvPr>
            <p:ph type="body" idx="14" hasCustomPrompt="1"/>
          </p:nvPr>
        </p:nvSpPr>
        <p:spPr>
          <a:xfrm>
            <a:off x="5916478" y="1137921"/>
            <a:ext cx="5101147"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spTree>
    <p:extLst>
      <p:ext uri="{BB962C8B-B14F-4D97-AF65-F5344CB8AC3E}">
        <p14:creationId xmlns:p14="http://schemas.microsoft.com/office/powerpoint/2010/main" val="8505964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8520DE-9604-514D-9A44-1CC3729B9F8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5658416" y="2272421"/>
            <a:ext cx="5113662" cy="1186004"/>
          </a:xfrm>
        </p:spPr>
        <p:txBody>
          <a:bodyPr anchor="b"/>
          <a:lstStyle>
            <a:lvl1pPr>
              <a:defRPr sz="3400" b="1" spc="-30" baseline="0">
                <a:solidFill>
                  <a:schemeClr val="accent2"/>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5658416" y="3745828"/>
            <a:ext cx="5113662" cy="1328416"/>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
        <p:nvSpPr>
          <p:cNvPr id="20" name="Picture Placeholder 2">
            <a:extLst>
              <a:ext uri="{FF2B5EF4-FFF2-40B4-BE49-F238E27FC236}">
                <a16:creationId xmlns:a16="http://schemas.microsoft.com/office/drawing/2014/main" id="{6DC7C851-CFFF-5142-B698-9A19B56DBC1A}"/>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Tree>
    <p:extLst>
      <p:ext uri="{BB962C8B-B14F-4D97-AF65-F5344CB8AC3E}">
        <p14:creationId xmlns:p14="http://schemas.microsoft.com/office/powerpoint/2010/main" val="167432137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ayout 4">
    <p:bg>
      <p:bgRef idx="1001">
        <a:schemeClr val="bg1"/>
      </p:bgRef>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9475705F-056C-E84F-941D-51846364E08B}"/>
              </a:ext>
            </a:extLst>
          </p:cNvPr>
          <p:cNvSpPr>
            <a:spLocks noGrp="1"/>
          </p:cNvSpPr>
          <p:nvPr>
            <p:ph type="pic" idx="13"/>
          </p:nvPr>
        </p:nvSpPr>
        <p:spPr>
          <a:xfrm>
            <a:off x="6008966" y="1846729"/>
            <a:ext cx="5463655" cy="3953434"/>
          </a:xfrm>
        </p:spPr>
        <p:txBody>
          <a:bodyPr anchor="t"/>
          <a:lstStyle>
            <a:lvl1pPr marL="0" indent="0" algn="ctr">
              <a:buNone/>
              <a:defRPr sz="18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1478598" y="2182197"/>
            <a:ext cx="4213990" cy="3359257"/>
          </a:xfrm>
        </p:spPr>
        <p:txBody>
          <a:bodyPr tIns="0"/>
          <a:lstStyle>
            <a:lvl1pPr marL="0" indent="0">
              <a:lnSpc>
                <a:spcPct val="100000"/>
              </a:lnSpc>
              <a:spcBef>
                <a:spcPts val="500"/>
              </a:spcBef>
              <a:spcAft>
                <a:spcPts val="1500"/>
              </a:spcAft>
              <a:buFont typeface="Arial" panose="020B0604020202020204" pitchFamily="34" charset="0"/>
              <a:buNone/>
              <a:defRPr lang="en-AU" sz="15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text</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7569"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Tree>
    <p:extLst>
      <p:ext uri="{BB962C8B-B14F-4D97-AF65-F5344CB8AC3E}">
        <p14:creationId xmlns:p14="http://schemas.microsoft.com/office/powerpoint/2010/main" val="7633109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a:stretch>
            <a:fillRect/>
          </a:stretch>
        </p:blipFill>
        <p:spPr>
          <a:xfrm>
            <a:off x="860286" y="6188125"/>
            <a:ext cx="663137" cy="282186"/>
          </a:xfrm>
          <a:prstGeom prst="rect">
            <a:avLst/>
          </a:prstGeom>
        </p:spPr>
      </p:pic>
    </p:spTree>
    <p:extLst>
      <p:ext uri="{BB962C8B-B14F-4D97-AF65-F5344CB8AC3E}">
        <p14:creationId xmlns:p14="http://schemas.microsoft.com/office/powerpoint/2010/main" val="8348469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Ref idx="1001">
        <a:schemeClr val="bg1"/>
      </p:bgRef>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CDC8335-2624-9446-A90D-6DDFCA9AC2FF}"/>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7535118" y="2181652"/>
            <a:ext cx="4232797" cy="1247348"/>
          </a:xfrm>
        </p:spPr>
        <p:txBody>
          <a:bodyPr anchor="t"/>
          <a:lstStyle>
            <a:lvl1pPr>
              <a:defRPr sz="3400" b="1" spc="-30" baseline="0">
                <a:solidFill>
                  <a:schemeClr val="tx1">
                    <a:lumMod val="85000"/>
                    <a:lumOff val="15000"/>
                  </a:schemeClr>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7535118" y="3429000"/>
            <a:ext cx="4232797" cy="2185163"/>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
        <p:nvSpPr>
          <p:cNvPr id="6" name="TextBox 5">
            <a:extLst>
              <a:ext uri="{FF2B5EF4-FFF2-40B4-BE49-F238E27FC236}">
                <a16:creationId xmlns:a16="http://schemas.microsoft.com/office/drawing/2014/main" id="{5D0D74A7-5BDD-6A4F-B249-910440AD9E9A}"/>
              </a:ext>
            </a:extLst>
          </p:cNvPr>
          <p:cNvSpPr txBox="1"/>
          <p:nvPr userDrawn="1"/>
        </p:nvSpPr>
        <p:spPr>
          <a:xfrm>
            <a:off x="619685" y="6420897"/>
            <a:ext cx="1748412" cy="246221"/>
          </a:xfrm>
          <a:prstGeom prst="rect">
            <a:avLst/>
          </a:prstGeom>
          <a:noFill/>
        </p:spPr>
        <p:txBody>
          <a:bodyPr wrap="square" rtlCol="0">
            <a:spAutoFit/>
          </a:bodyPr>
          <a:lstStyle/>
          <a:p>
            <a:pPr algn="l"/>
            <a:r>
              <a:rPr lang="en-US" sz="1000" dirty="0">
                <a:solidFill>
                  <a:schemeClr val="bg1"/>
                </a:solidFill>
              </a:rPr>
              <a:t>UTS CRICOS 00099F</a:t>
            </a:r>
          </a:p>
        </p:txBody>
      </p:sp>
      <p:pic>
        <p:nvPicPr>
          <p:cNvPr id="8" name="Picture 7">
            <a:extLst>
              <a:ext uri="{FF2B5EF4-FFF2-40B4-BE49-F238E27FC236}">
                <a16:creationId xmlns:a16="http://schemas.microsoft.com/office/drawing/2014/main" id="{D9A5829D-0D3F-904D-9EA2-9538BC4D257E}"/>
              </a:ext>
            </a:extLst>
          </p:cNvPr>
          <p:cNvPicPr>
            <a:picLocks noChangeAspect="1"/>
          </p:cNvPicPr>
          <p:nvPr userDrawn="1"/>
        </p:nvPicPr>
        <p:blipFill>
          <a:blip r:embed="rId2"/>
          <a:stretch>
            <a:fillRect/>
          </a:stretch>
        </p:blipFill>
        <p:spPr>
          <a:xfrm>
            <a:off x="630670" y="634393"/>
            <a:ext cx="714116" cy="682518"/>
          </a:xfrm>
          <a:prstGeom prst="rect">
            <a:avLst/>
          </a:prstGeom>
        </p:spPr>
      </p:pic>
    </p:spTree>
    <p:extLst>
      <p:ext uri="{BB962C8B-B14F-4D97-AF65-F5344CB8AC3E}">
        <p14:creationId xmlns:p14="http://schemas.microsoft.com/office/powerpoint/2010/main" val="5991237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bg>
      <p:bgRef idx="1001">
        <a:schemeClr val="bg1"/>
      </p:bgRef>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A3F461D9-7978-1349-866D-E5697B7D998A}"/>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6" name="TextBox 5">
            <a:extLst>
              <a:ext uri="{FF2B5EF4-FFF2-40B4-BE49-F238E27FC236}">
                <a16:creationId xmlns:a16="http://schemas.microsoft.com/office/drawing/2014/main" id="{02A1FD67-3299-CA49-B972-E63A734FFB5E}"/>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pic>
        <p:nvPicPr>
          <p:cNvPr id="9" name="Picture 8">
            <a:extLst>
              <a:ext uri="{FF2B5EF4-FFF2-40B4-BE49-F238E27FC236}">
                <a16:creationId xmlns:a16="http://schemas.microsoft.com/office/drawing/2014/main" id="{A3F084B7-6B12-EB47-8096-902B752E3ABC}"/>
              </a:ext>
            </a:extLst>
          </p:cNvPr>
          <p:cNvPicPr>
            <a:picLocks noChangeAspect="1"/>
          </p:cNvPicPr>
          <p:nvPr userDrawn="1"/>
        </p:nvPicPr>
        <p:blipFill>
          <a:blip r:embed="rId2"/>
          <a:stretch>
            <a:fillRect/>
          </a:stretch>
        </p:blipFill>
        <p:spPr>
          <a:xfrm>
            <a:off x="630670" y="634393"/>
            <a:ext cx="714116" cy="682518"/>
          </a:xfrm>
          <a:prstGeom prst="rect">
            <a:avLst/>
          </a:prstGeom>
        </p:spPr>
      </p:pic>
      <p:sp>
        <p:nvSpPr>
          <p:cNvPr id="2" name="Title 1"/>
          <p:cNvSpPr>
            <a:spLocks noGrp="1"/>
          </p:cNvSpPr>
          <p:nvPr>
            <p:ph type="ctrTitle" hasCustomPrompt="1"/>
          </p:nvPr>
        </p:nvSpPr>
        <p:spPr>
          <a:xfrm>
            <a:off x="6112788" y="2382129"/>
            <a:ext cx="4814292" cy="1157029"/>
          </a:xfrm>
        </p:spPr>
        <p:txBody>
          <a:bodyPr anchor="ctr">
            <a:noAutofit/>
          </a:bodyPr>
          <a:lstStyle>
            <a:lvl1pPr algn="l">
              <a:defRPr lang="en-AU" sz="3400" b="1" spc="-30" baseline="0" smtClean="0">
                <a:solidFill>
                  <a:schemeClr val="accent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13" name="Text Placeholder 2">
            <a:extLst>
              <a:ext uri="{FF2B5EF4-FFF2-40B4-BE49-F238E27FC236}">
                <a16:creationId xmlns:a16="http://schemas.microsoft.com/office/drawing/2014/main" id="{DF3B029A-70EF-BD40-862C-C1426A0C7BDF}"/>
              </a:ext>
            </a:extLst>
          </p:cNvPr>
          <p:cNvSpPr>
            <a:spLocks noGrp="1"/>
          </p:cNvSpPr>
          <p:nvPr>
            <p:ph type="body" idx="12" hasCustomPrompt="1"/>
          </p:nvPr>
        </p:nvSpPr>
        <p:spPr>
          <a:xfrm>
            <a:off x="7308489" y="3494333"/>
            <a:ext cx="4018641" cy="1329128"/>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Tree>
    <p:extLst>
      <p:ext uri="{BB962C8B-B14F-4D97-AF65-F5344CB8AC3E}">
        <p14:creationId xmlns:p14="http://schemas.microsoft.com/office/powerpoint/2010/main" val="39937012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85B35B0-7E16-6347-9ABB-1E71DBC12D5C}"/>
              </a:ext>
            </a:extLst>
          </p:cNvPr>
          <p:cNvSpPr>
            <a:spLocks noGrp="1"/>
          </p:cNvSpPr>
          <p:nvPr>
            <p:ph type="pic" idx="10" hasCustomPrompt="1"/>
          </p:nvPr>
        </p:nvSpPr>
        <p:spPr>
          <a:xfrm>
            <a:off x="-1" y="0"/>
            <a:ext cx="6391175" cy="6858000"/>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6" name="TextBox 5">
            <a:extLst>
              <a:ext uri="{FF2B5EF4-FFF2-40B4-BE49-F238E27FC236}">
                <a16:creationId xmlns:a16="http://schemas.microsoft.com/office/drawing/2014/main" id="{D33B5CED-F544-F742-9789-3164A6A500D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2"/>
                </a:solidFill>
              </a:rPr>
              <a:t>UTS CRICOS 00099F</a:t>
            </a:r>
          </a:p>
        </p:txBody>
      </p:sp>
      <p:sp>
        <p:nvSpPr>
          <p:cNvPr id="2" name="Title 1"/>
          <p:cNvSpPr>
            <a:spLocks noGrp="1"/>
          </p:cNvSpPr>
          <p:nvPr>
            <p:ph type="ctrTitle" hasCustomPrompt="1"/>
          </p:nvPr>
        </p:nvSpPr>
        <p:spPr>
          <a:xfrm>
            <a:off x="7120890" y="3301566"/>
            <a:ext cx="5071110" cy="1201854"/>
          </a:xfrm>
        </p:spPr>
        <p:txBody>
          <a:bodyPr anchor="b">
            <a:noAutofit/>
          </a:bodyPr>
          <a:lstStyle>
            <a:lvl1pPr algn="l">
              <a:defRPr lang="en-AU" sz="3400" b="1" spc="-30" baseline="0" smtClean="0">
                <a:solidFill>
                  <a:schemeClr val="tx1">
                    <a:lumMod val="85000"/>
                    <a:lumOff val="15000"/>
                  </a:schemeClr>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7120890" y="4670298"/>
            <a:ext cx="5071110" cy="1483672"/>
          </a:xfrm>
        </p:spPr>
        <p:txBody>
          <a:bodyPr>
            <a:noAutofit/>
          </a:bodyPr>
          <a:lstStyle>
            <a:lvl1pPr marL="0" indent="0" algn="l">
              <a:lnSpc>
                <a:spcPct val="100000"/>
              </a:lnSpc>
              <a:spcBef>
                <a:spcPts val="0"/>
              </a:spcBef>
              <a:buNone/>
              <a:defRPr lang="en-AU" sz="2000" smtClean="0">
                <a:solidFill>
                  <a:schemeClr val="tx1">
                    <a:lumMod val="85000"/>
                    <a:lumOff val="15000"/>
                  </a:schemeClr>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err="1"/>
              <a:t>Ligenimus</a:t>
            </a:r>
            <a:endParaRPr lang="en-US" dirty="0"/>
          </a:p>
        </p:txBody>
      </p:sp>
    </p:spTree>
    <p:extLst>
      <p:ext uri="{BB962C8B-B14F-4D97-AF65-F5344CB8AC3E}">
        <p14:creationId xmlns:p14="http://schemas.microsoft.com/office/powerpoint/2010/main" val="25888520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bg>
      <p:bgRef idx="1001">
        <a:schemeClr val="bg2"/>
      </p:bgRef>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EA0ED4D8-6F83-E64C-B78D-18D8732B4209}"/>
              </a:ext>
            </a:extLst>
          </p:cNvPr>
          <p:cNvSpPr>
            <a:spLocks noGrp="1"/>
          </p:cNvSpPr>
          <p:nvPr>
            <p:ph type="pic" idx="10" hasCustomPrompt="1"/>
          </p:nvPr>
        </p:nvSpPr>
        <p:spPr>
          <a:xfrm>
            <a:off x="-1191188" y="-766482"/>
            <a:ext cx="6561492" cy="6561492"/>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146999" y="3036761"/>
            <a:ext cx="5592436" cy="1220142"/>
          </a:xfrm>
        </p:spPr>
        <p:txBody>
          <a:bodyPr anchor="b"/>
          <a:lstStyle>
            <a:lvl1pPr>
              <a:defRPr sz="3400" b="1" spc="-30" baseline="0">
                <a:solidFill>
                  <a:schemeClr val="accent2"/>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158429" y="4663440"/>
            <a:ext cx="5592436" cy="1762622"/>
          </a:xfrm>
        </p:spPr>
        <p:txBody>
          <a:bodyPr/>
          <a:lstStyle>
            <a:lvl1pPr marL="0" indent="0">
              <a:lnSpc>
                <a:spcPct val="100000"/>
              </a:lnSpc>
              <a:spcBef>
                <a:spcPts val="0"/>
              </a:spcBef>
              <a:buNone/>
              <a:defRPr lang="en-AU" sz="2000" smtClean="0">
                <a:solidFill>
                  <a:schemeClr val="tx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2"/>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2">
                    <a:lumMod val="50000"/>
                  </a:schemeClr>
                </a:solidFill>
              </a:rPr>
              <a:t>UTS CRICOS 00099F</a:t>
            </a:r>
          </a:p>
        </p:txBody>
      </p:sp>
    </p:spTree>
    <p:extLst>
      <p:ext uri="{BB962C8B-B14F-4D97-AF65-F5344CB8AC3E}">
        <p14:creationId xmlns:p14="http://schemas.microsoft.com/office/powerpoint/2010/main" val="3114284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6">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146999" y="3036761"/>
            <a:ext cx="5592436" cy="1220142"/>
          </a:xfrm>
        </p:spPr>
        <p:txBody>
          <a:bodyPr anchor="b"/>
          <a:lstStyle>
            <a:lvl1pPr>
              <a:defRPr sz="3400" b="1" spc="-30" baseline="0">
                <a:solidFill>
                  <a:schemeClr val="tx1"/>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158429" y="4663440"/>
            <a:ext cx="5592436" cy="1762622"/>
          </a:xfrm>
        </p:spPr>
        <p:txBody>
          <a:bodyPr/>
          <a:lstStyle>
            <a:lvl1pPr marL="0" indent="0">
              <a:lnSpc>
                <a:spcPct val="100000"/>
              </a:lnSpc>
              <a:spcBef>
                <a:spcPts val="0"/>
              </a:spcBef>
              <a:buNone/>
              <a:defRPr lang="en-AU" sz="2000" smtClean="0">
                <a:solidFill>
                  <a:schemeClr val="tx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2"/>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1">
                    <a:lumMod val="85000"/>
                    <a:lumOff val="15000"/>
                  </a:schemeClr>
                </a:solidFill>
              </a:rPr>
              <a:t>UTS CRICOS 00099F</a:t>
            </a:r>
          </a:p>
        </p:txBody>
      </p:sp>
      <p:sp>
        <p:nvSpPr>
          <p:cNvPr id="7" name="Picture Placeholder 2">
            <a:extLst>
              <a:ext uri="{FF2B5EF4-FFF2-40B4-BE49-F238E27FC236}">
                <a16:creationId xmlns:a16="http://schemas.microsoft.com/office/drawing/2014/main" id="{B070798B-3B0A-5948-B421-23D8843BB416}"/>
              </a:ext>
            </a:extLst>
          </p:cNvPr>
          <p:cNvSpPr>
            <a:spLocks noGrp="1"/>
          </p:cNvSpPr>
          <p:nvPr>
            <p:ph type="pic" idx="10" hasCustomPrompt="1"/>
          </p:nvPr>
        </p:nvSpPr>
        <p:spPr>
          <a:xfrm>
            <a:off x="-1191188" y="-766482"/>
            <a:ext cx="6561492" cy="6561492"/>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Tree>
    <p:extLst>
      <p:ext uri="{BB962C8B-B14F-4D97-AF65-F5344CB8AC3E}">
        <p14:creationId xmlns:p14="http://schemas.microsoft.com/office/powerpoint/2010/main" val="260135401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7">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895C320-85D8-7946-80F1-AF205B05ECDC}"/>
              </a:ext>
            </a:extLst>
          </p:cNvPr>
          <p:cNvSpPr>
            <a:spLocks noGrp="1"/>
          </p:cNvSpPr>
          <p:nvPr>
            <p:ph type="pic" idx="10" hasCustomPrompt="1"/>
          </p:nvPr>
        </p:nvSpPr>
        <p:spPr>
          <a:xfrm>
            <a:off x="1476397" y="1714500"/>
            <a:ext cx="4117985" cy="4105255"/>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2441842"/>
            <a:ext cx="5001987" cy="1201854"/>
          </a:xfrm>
        </p:spPr>
        <p:txBody>
          <a:bodyPr anchor="b">
            <a:noAutofit/>
          </a:bodyPr>
          <a:lstStyle>
            <a:lvl1pPr algn="l">
              <a:defRPr lang="en-AU" sz="2800" b="1" spc="-20" baseline="0" smtClean="0">
                <a:solidFill>
                  <a:schemeClr val="accent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3661984"/>
            <a:ext cx="5001987" cy="1483672"/>
          </a:xfrm>
        </p:spPr>
        <p:txBody>
          <a:bodyPr>
            <a:noAutofit/>
          </a:bodyPr>
          <a:lstStyle>
            <a:lvl1pPr marL="0" indent="0" algn="l">
              <a:lnSpc>
                <a:spcPct val="100000"/>
              </a:lnSpc>
              <a:spcBef>
                <a:spcPts val="0"/>
              </a:spcBef>
              <a:buNone/>
              <a:defRPr lang="en-AU" sz="2000" smtClean="0">
                <a:solidFill>
                  <a:schemeClr val="tx1">
                    <a:lumMod val="95000"/>
                    <a:lumOff val="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180960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ver 7">
    <p:bg>
      <p:bgPr>
        <a:solidFill>
          <a:schemeClr val="accent1"/>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895C320-85D8-7946-80F1-AF205B05ECDC}"/>
              </a:ext>
            </a:extLst>
          </p:cNvPr>
          <p:cNvSpPr>
            <a:spLocks noGrp="1"/>
          </p:cNvSpPr>
          <p:nvPr>
            <p:ph type="pic" idx="10" hasCustomPrompt="1"/>
          </p:nvPr>
        </p:nvSpPr>
        <p:spPr>
          <a:xfrm>
            <a:off x="1476397" y="1714500"/>
            <a:ext cx="4117985" cy="4105255"/>
          </a:xfrm>
        </p:spPr>
        <p:txBody>
          <a:bodyPr anchor="t"/>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2441842"/>
            <a:ext cx="5001987" cy="1201854"/>
          </a:xfrm>
        </p:spPr>
        <p:txBody>
          <a:bodyPr anchor="b">
            <a:noAutofit/>
          </a:bodyPr>
          <a:lstStyle>
            <a:lvl1pPr algn="l">
              <a:defRPr lang="en-AU" sz="2800" b="1" spc="-20" baseline="0"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3661984"/>
            <a:ext cx="5001987"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31959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838200" y="710636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8E1AB-6A0A-AC44-83B9-9FAC961E3C28}" type="datetimeFigureOut">
              <a:rPr lang="en-US" smtClean="0"/>
              <a:t>10/15/21</a:t>
            </a:fld>
            <a:endParaRPr lang="en-US"/>
          </a:p>
        </p:txBody>
      </p:sp>
      <p:sp>
        <p:nvSpPr>
          <p:cNvPr id="5" name="Footer Placeholder 4"/>
          <p:cNvSpPr>
            <a:spLocks noGrp="1"/>
          </p:cNvSpPr>
          <p:nvPr>
            <p:ph type="ftr" sz="quarter" idx="3"/>
          </p:nvPr>
        </p:nvSpPr>
        <p:spPr>
          <a:xfrm>
            <a:off x="4038600" y="71063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FA37-3D95-DD4F-A79E-5508DFB6D29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6" r:id="rId3"/>
    <p:sldLayoutId id="2147483707" r:id="rId4"/>
    <p:sldLayoutId id="2147483708" r:id="rId5"/>
    <p:sldLayoutId id="2147483685" r:id="rId6"/>
    <p:sldLayoutId id="2147483716" r:id="rId7"/>
    <p:sldLayoutId id="2147483715" r:id="rId8"/>
    <p:sldLayoutId id="2147483726" r:id="rId9"/>
    <p:sldLayoutId id="2147483718" r:id="rId10"/>
    <p:sldLayoutId id="2147483728" r:id="rId11"/>
    <p:sldLayoutId id="2147483688" r:id="rId12"/>
    <p:sldLayoutId id="2147483729" r:id="rId13"/>
    <p:sldLayoutId id="2147483720" r:id="rId14"/>
    <p:sldLayoutId id="2147483703" r:id="rId15"/>
    <p:sldLayoutId id="2147483727" r:id="rId16"/>
    <p:sldLayoutId id="2147483721" r:id="rId17"/>
    <p:sldLayoutId id="2147483723" r:id="rId18"/>
    <p:sldLayoutId id="2147483724" r:id="rId19"/>
    <p:sldLayoutId id="2147483722" r:id="rId20"/>
    <p:sldLayoutId id="2147483725" r:id="rId2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object.org/ro-crate/" TargetMode="External"/><Relationship Id="rId7" Type="http://schemas.openxmlformats.org/officeDocument/2006/relationships/hyperlink" Target="https://observablehq.com/"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criminalcharacters.com/" TargetMode="External"/><Relationship Id="rId5" Type="http://schemas.openxmlformats.org/officeDocument/2006/relationships/hyperlink" Target="https://arkisto-platform.github.io/" TargetMode="External"/><Relationship Id="rId4" Type="http://schemas.openxmlformats.org/officeDocument/2006/relationships/hyperlink" Target="https://github.com/UTS-eResearch/oni-expr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ilding with many windows. Faculty of graduate school of health">
            <a:extLst>
              <a:ext uri="{FF2B5EF4-FFF2-40B4-BE49-F238E27FC236}">
                <a16:creationId xmlns:a16="http://schemas.microsoft.com/office/drawing/2014/main" id="{7D54D2F3-AD79-0446-BB4A-95217BFCFFEE}"/>
              </a:ext>
            </a:extLst>
          </p:cNvPr>
          <p:cNvPicPr>
            <a:picLocks noGrp="1" noChangeAspect="1"/>
          </p:cNvPicPr>
          <p:nvPr>
            <p:ph type="pic" idx="10"/>
          </p:nvPr>
        </p:nvPicPr>
        <p:blipFill>
          <a:blip r:embed="rId3"/>
          <a:srcRect l="119" r="119"/>
          <a:stretch>
            <a:fillRect/>
          </a:stretch>
        </p:blipFill>
        <p:spPr/>
      </p:pic>
      <p:pic>
        <p:nvPicPr>
          <p:cNvPr id="7" name="Picture 6">
            <a:extLst>
              <a:ext uri="{FF2B5EF4-FFF2-40B4-BE49-F238E27FC236}">
                <a16:creationId xmlns:a16="http://schemas.microsoft.com/office/drawing/2014/main" id="{8FA266D3-EE1B-B340-A83F-A593BC17CC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5C269131-A215-BA47-8B96-11399BA368C4}"/>
              </a:ext>
            </a:extLst>
          </p:cNvPr>
          <p:cNvSpPr>
            <a:spLocks noGrp="1"/>
          </p:cNvSpPr>
          <p:nvPr>
            <p:ph type="ctrTitle"/>
          </p:nvPr>
        </p:nvSpPr>
        <p:spPr/>
        <p:txBody>
          <a:bodyPr/>
          <a:lstStyle/>
          <a:p>
            <a:r>
              <a:rPr lang="en-US" dirty="0"/>
              <a:t>Building rich data discovery interfaces from RO-Crate collections with Oni</a:t>
            </a:r>
          </a:p>
        </p:txBody>
      </p:sp>
      <p:sp>
        <p:nvSpPr>
          <p:cNvPr id="3" name="Subtitle 2">
            <a:extLst>
              <a:ext uri="{FF2B5EF4-FFF2-40B4-BE49-F238E27FC236}">
                <a16:creationId xmlns:a16="http://schemas.microsoft.com/office/drawing/2014/main" id="{5C995E61-2C88-C44F-AF24-BE6CC2864F39}"/>
              </a:ext>
            </a:extLst>
          </p:cNvPr>
          <p:cNvSpPr>
            <a:spLocks noGrp="1"/>
          </p:cNvSpPr>
          <p:nvPr>
            <p:ph type="subTitle" idx="1"/>
          </p:nvPr>
        </p:nvSpPr>
        <p:spPr/>
        <p:txBody>
          <a:bodyPr/>
          <a:lstStyle/>
          <a:p>
            <a:r>
              <a:rPr lang="en-AU" dirty="0"/>
              <a:t>Mike Lynch</a:t>
            </a:r>
          </a:p>
          <a:p>
            <a:r>
              <a:rPr lang="en-AU" dirty="0"/>
              <a:t>University of Technology Sydney</a:t>
            </a:r>
          </a:p>
        </p:txBody>
      </p:sp>
      <p:pic>
        <p:nvPicPr>
          <p:cNvPr id="17" name="Picture 16" descr="University of Technology Sydney logo">
            <a:extLst>
              <a:ext uri="{FF2B5EF4-FFF2-40B4-BE49-F238E27FC236}">
                <a16:creationId xmlns:a16="http://schemas.microsoft.com/office/drawing/2014/main" id="{B327ABCE-5AFC-A344-AAF9-D68C72F6D834}"/>
              </a:ext>
            </a:extLst>
          </p:cNvPr>
          <p:cNvPicPr>
            <a:picLocks noChangeAspect="1"/>
          </p:cNvPicPr>
          <p:nvPr/>
        </p:nvPicPr>
        <p:blipFill>
          <a:blip r:embed="rId5"/>
          <a:stretch>
            <a:fillRect/>
          </a:stretch>
        </p:blipFill>
        <p:spPr>
          <a:xfrm>
            <a:off x="10803370" y="634393"/>
            <a:ext cx="714116" cy="682518"/>
          </a:xfrm>
          <a:prstGeom prst="rect">
            <a:avLst/>
          </a:prstGeom>
        </p:spPr>
      </p:pic>
    </p:spTree>
    <p:extLst>
      <p:ext uri="{BB962C8B-B14F-4D97-AF65-F5344CB8AC3E}">
        <p14:creationId xmlns:p14="http://schemas.microsoft.com/office/powerpoint/2010/main" val="3856199130"/>
      </p:ext>
    </p:extLst>
  </p:cSld>
  <p:clrMapOvr>
    <a:masterClrMapping/>
  </p:clrMapOvr>
  <mc:AlternateContent xmlns:mc="http://schemas.openxmlformats.org/markup-compatibility/2006" xmlns:p14="http://schemas.microsoft.com/office/powerpoint/2010/main">
    <mc:Choice Requires="p14">
      <p:transition spd="slow" p14:dur="2000" advTm="15267"/>
    </mc:Choice>
    <mc:Fallback xmlns="">
      <p:transition spd="slow" advTm="152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Geolocations</a:t>
            </a:r>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xfrm>
            <a:off x="627854" y="1771605"/>
            <a:ext cx="4441255" cy="4081404"/>
          </a:xfrm>
          <a:noFill/>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600" dirty="0"/>
              <a:t>The front-end already lets us configure fancier viewers for certain data types</a:t>
            </a:r>
          </a:p>
          <a:p>
            <a:pPr marL="285750" indent="-285750">
              <a:buFont typeface="Arial" panose="020B0604020202020204" pitchFamily="34" charset="0"/>
              <a:buChar char="•"/>
            </a:pPr>
            <a:r>
              <a:rPr lang="en-AU" sz="1600" dirty="0"/>
              <a:t>A simpler approach to geolocations</a:t>
            </a:r>
          </a:p>
          <a:p>
            <a:pPr marL="285750" indent="-285750">
              <a:buFont typeface="Arial" panose="020B0604020202020204" pitchFamily="34" charset="0"/>
              <a:buChar char="•"/>
            </a:pPr>
            <a:r>
              <a:rPr lang="en-AU" sz="1600" dirty="0">
                <a:solidFill>
                  <a:schemeClr val="tx1"/>
                </a:solidFill>
              </a:rPr>
              <a:t>For a subgraph, filter out everything with a </a:t>
            </a:r>
            <a:r>
              <a:rPr lang="en-AU" sz="1600" dirty="0" err="1">
                <a:solidFill>
                  <a:schemeClr val="tx1"/>
                </a:solidFill>
              </a:rPr>
              <a:t>lat</a:t>
            </a:r>
            <a:r>
              <a:rPr lang="en-AU" sz="1600" dirty="0">
                <a:solidFill>
                  <a:schemeClr val="tx1"/>
                </a:solidFill>
              </a:rPr>
              <a:t>, long, and render those in a Leaflet map widget</a:t>
            </a:r>
          </a:p>
          <a:p>
            <a:pPr marL="285750" indent="-285750">
              <a:buFont typeface="Arial" panose="020B0604020202020204" pitchFamily="34" charset="0"/>
              <a:buChar char="•"/>
            </a:pPr>
            <a:r>
              <a:rPr lang="en-AU" sz="1600" dirty="0"/>
              <a:t>The same approach gives us geolocations on a bunch of search results, and on individual documents</a:t>
            </a:r>
            <a:endParaRPr lang="en-AU" sz="1600" dirty="0">
              <a:solidFill>
                <a:schemeClr val="tx1"/>
              </a:solidFill>
            </a:endParaRPr>
          </a:p>
          <a:p>
            <a:pPr marL="285750" indent="-285750">
              <a:buFont typeface="Arial" panose="020B0604020202020204" pitchFamily="34" charset="0"/>
              <a:buChar char="•"/>
            </a:pPr>
            <a:endParaRPr lang="en-AU" sz="1600" dirty="0">
              <a:solidFill>
                <a:schemeClr val="tx1"/>
              </a:solidFill>
            </a:endParaRPr>
          </a:p>
          <a:p>
            <a:endParaRPr lang="en-US" dirty="0"/>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endParaRPr lang="en-US" dirty="0"/>
          </a:p>
        </p:txBody>
      </p:sp>
      <p:sp>
        <p:nvSpPr>
          <p:cNvPr id="11" name="Text Placeholder 10">
            <a:extLst>
              <a:ext uri="{FF2B5EF4-FFF2-40B4-BE49-F238E27FC236}">
                <a16:creationId xmlns:a16="http://schemas.microsoft.com/office/drawing/2014/main" id="{F73EB1C0-B95B-6E4E-91C8-D240D99262D4}"/>
              </a:ext>
            </a:extLst>
          </p:cNvPr>
          <p:cNvSpPr>
            <a:spLocks noGrp="1"/>
          </p:cNvSpPr>
          <p:nvPr>
            <p:ph type="body" idx="18"/>
          </p:nvPr>
        </p:nvSpPr>
        <p:spPr/>
        <p:txBody>
          <a:bodyPr/>
          <a:lstStyle/>
          <a:p>
            <a:endParaRPr lang="en-US" dirty="0"/>
          </a:p>
        </p:txBody>
      </p:sp>
      <p:sp>
        <p:nvSpPr>
          <p:cNvPr id="13" name="Text Placeholder 12">
            <a:extLst>
              <a:ext uri="{FF2B5EF4-FFF2-40B4-BE49-F238E27FC236}">
                <a16:creationId xmlns:a16="http://schemas.microsoft.com/office/drawing/2014/main" id="{40D03836-270C-B643-88BC-815AAFF70599}"/>
              </a:ext>
            </a:extLst>
          </p:cNvPr>
          <p:cNvSpPr>
            <a:spLocks noGrp="1"/>
          </p:cNvSpPr>
          <p:nvPr>
            <p:ph type="body" idx="19"/>
          </p:nvPr>
        </p:nvSpPr>
        <p:spPr/>
        <p:txBody>
          <a:bodyPr/>
          <a:lstStyle/>
          <a:p>
            <a:endParaRPr lang="en-US"/>
          </a:p>
        </p:txBody>
      </p:sp>
      <p:sp>
        <p:nvSpPr>
          <p:cNvPr id="15" name="Text Placeholder 14">
            <a:extLst>
              <a:ext uri="{FF2B5EF4-FFF2-40B4-BE49-F238E27FC236}">
                <a16:creationId xmlns:a16="http://schemas.microsoft.com/office/drawing/2014/main" id="{583D1190-AAE8-0544-93BB-53BEE169DA32}"/>
              </a:ext>
            </a:extLst>
          </p:cNvPr>
          <p:cNvSpPr>
            <a:spLocks noGrp="1"/>
          </p:cNvSpPr>
          <p:nvPr>
            <p:ph type="body" idx="16"/>
          </p:nvPr>
        </p:nvSpPr>
        <p:spPr/>
        <p:txBody>
          <a:bodyPr/>
          <a:lstStyle/>
          <a:p>
            <a:endParaRPr lang="en-US"/>
          </a:p>
        </p:txBody>
      </p:sp>
      <p:sp>
        <p:nvSpPr>
          <p:cNvPr id="17" name="Text Placeholder 16">
            <a:extLst>
              <a:ext uri="{FF2B5EF4-FFF2-40B4-BE49-F238E27FC236}">
                <a16:creationId xmlns:a16="http://schemas.microsoft.com/office/drawing/2014/main" id="{3ADB49F5-8D2B-3644-B737-B846F5699F1F}"/>
              </a:ext>
            </a:extLst>
          </p:cNvPr>
          <p:cNvSpPr>
            <a:spLocks noGrp="1"/>
          </p:cNvSpPr>
          <p:nvPr>
            <p:ph type="body" idx="17"/>
          </p:nvPr>
        </p:nvSpPr>
        <p:spPr/>
        <p:txBody>
          <a:bodyPr/>
          <a:lstStyle/>
          <a:p>
            <a:endParaRPr lang="en-US" dirty="0"/>
          </a:p>
        </p:txBody>
      </p:sp>
      <p:sp>
        <p:nvSpPr>
          <p:cNvPr id="18" name="Rectangle 17">
            <a:extLst>
              <a:ext uri="{FF2B5EF4-FFF2-40B4-BE49-F238E27FC236}">
                <a16:creationId xmlns:a16="http://schemas.microsoft.com/office/drawing/2014/main" id="{EB6479BB-747C-BB4D-8195-277C2E1978E4}"/>
              </a:ext>
            </a:extLst>
          </p:cNvPr>
          <p:cNvSpPr/>
          <p:nvPr/>
        </p:nvSpPr>
        <p:spPr>
          <a:xfrm>
            <a:off x="5070763" y="589218"/>
            <a:ext cx="6626431" cy="541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F871DC7-7CCD-7C4A-8114-C755B7E01676}"/>
              </a:ext>
            </a:extLst>
          </p:cNvPr>
          <p:cNvPicPr>
            <a:picLocks noChangeAspect="1"/>
          </p:cNvPicPr>
          <p:nvPr/>
        </p:nvPicPr>
        <p:blipFill rotWithShape="1">
          <a:blip r:embed="rId3"/>
          <a:srcRect t="17202"/>
          <a:stretch/>
        </p:blipFill>
        <p:spPr>
          <a:xfrm>
            <a:off x="5353717" y="1299411"/>
            <a:ext cx="6069843" cy="4186990"/>
          </a:xfrm>
          <a:prstGeom prst="rect">
            <a:avLst/>
          </a:prstGeom>
        </p:spPr>
      </p:pic>
    </p:spTree>
    <p:extLst>
      <p:ext uri="{BB962C8B-B14F-4D97-AF65-F5344CB8AC3E}">
        <p14:creationId xmlns:p14="http://schemas.microsoft.com/office/powerpoint/2010/main" val="2867752329"/>
      </p:ext>
    </p:extLst>
  </p:cSld>
  <p:clrMapOvr>
    <a:masterClrMapping/>
  </p:clrMapOvr>
  <mc:AlternateContent xmlns:mc="http://schemas.openxmlformats.org/markup-compatibility/2006" xmlns:p14="http://schemas.microsoft.com/office/powerpoint/2010/main">
    <mc:Choice Requires="p14">
      <p:transition spd="slow" p14:dur="2000" advTm="132736"/>
    </mc:Choice>
    <mc:Fallback xmlns="">
      <p:transition spd="slow" advTm="1327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endParaRPr lang="en-US" dirty="0"/>
          </a:p>
        </p:txBody>
      </p:sp>
      <p:sp>
        <p:nvSpPr>
          <p:cNvPr id="11" name="Text Placeholder 10">
            <a:extLst>
              <a:ext uri="{FF2B5EF4-FFF2-40B4-BE49-F238E27FC236}">
                <a16:creationId xmlns:a16="http://schemas.microsoft.com/office/drawing/2014/main" id="{F73EB1C0-B95B-6E4E-91C8-D240D99262D4}"/>
              </a:ext>
            </a:extLst>
          </p:cNvPr>
          <p:cNvSpPr>
            <a:spLocks noGrp="1"/>
          </p:cNvSpPr>
          <p:nvPr>
            <p:ph type="body" idx="18"/>
          </p:nvPr>
        </p:nvSpPr>
        <p:spPr/>
        <p:txBody>
          <a:bodyPr/>
          <a:lstStyle/>
          <a:p>
            <a:endParaRPr lang="en-US" dirty="0"/>
          </a:p>
        </p:txBody>
      </p:sp>
      <p:sp>
        <p:nvSpPr>
          <p:cNvPr id="13" name="Text Placeholder 12">
            <a:extLst>
              <a:ext uri="{FF2B5EF4-FFF2-40B4-BE49-F238E27FC236}">
                <a16:creationId xmlns:a16="http://schemas.microsoft.com/office/drawing/2014/main" id="{40D03836-270C-B643-88BC-815AAFF70599}"/>
              </a:ext>
            </a:extLst>
          </p:cNvPr>
          <p:cNvSpPr>
            <a:spLocks noGrp="1"/>
          </p:cNvSpPr>
          <p:nvPr>
            <p:ph type="body" idx="19"/>
          </p:nvPr>
        </p:nvSpPr>
        <p:spPr/>
        <p:txBody>
          <a:bodyPr/>
          <a:lstStyle/>
          <a:p>
            <a:endParaRPr lang="en-US"/>
          </a:p>
        </p:txBody>
      </p:sp>
      <p:sp>
        <p:nvSpPr>
          <p:cNvPr id="15" name="Text Placeholder 14">
            <a:extLst>
              <a:ext uri="{FF2B5EF4-FFF2-40B4-BE49-F238E27FC236}">
                <a16:creationId xmlns:a16="http://schemas.microsoft.com/office/drawing/2014/main" id="{583D1190-AAE8-0544-93BB-53BEE169DA32}"/>
              </a:ext>
            </a:extLst>
          </p:cNvPr>
          <p:cNvSpPr>
            <a:spLocks noGrp="1"/>
          </p:cNvSpPr>
          <p:nvPr>
            <p:ph type="body" idx="16"/>
          </p:nvPr>
        </p:nvSpPr>
        <p:spPr/>
        <p:txBody>
          <a:bodyPr/>
          <a:lstStyle/>
          <a:p>
            <a:endParaRPr lang="en-US"/>
          </a:p>
        </p:txBody>
      </p:sp>
      <p:sp>
        <p:nvSpPr>
          <p:cNvPr id="17" name="Text Placeholder 16">
            <a:extLst>
              <a:ext uri="{FF2B5EF4-FFF2-40B4-BE49-F238E27FC236}">
                <a16:creationId xmlns:a16="http://schemas.microsoft.com/office/drawing/2014/main" id="{3ADB49F5-8D2B-3644-B737-B846F5699F1F}"/>
              </a:ext>
            </a:extLst>
          </p:cNvPr>
          <p:cNvSpPr>
            <a:spLocks noGrp="1"/>
          </p:cNvSpPr>
          <p:nvPr>
            <p:ph type="body" idx="17"/>
          </p:nvPr>
        </p:nvSpPr>
        <p:spPr/>
        <p:txBody>
          <a:bodyPr/>
          <a:lstStyle/>
          <a:p>
            <a:endParaRPr lang="en-US" dirty="0"/>
          </a:p>
        </p:txBody>
      </p:sp>
      <p:sp>
        <p:nvSpPr>
          <p:cNvPr id="18" name="Rectangle 17">
            <a:extLst>
              <a:ext uri="{FF2B5EF4-FFF2-40B4-BE49-F238E27FC236}">
                <a16:creationId xmlns:a16="http://schemas.microsoft.com/office/drawing/2014/main" id="{EB6479BB-747C-BB4D-8195-277C2E1978E4}"/>
              </a:ext>
            </a:extLst>
          </p:cNvPr>
          <p:cNvSpPr/>
          <p:nvPr/>
        </p:nvSpPr>
        <p:spPr>
          <a:xfrm>
            <a:off x="5070763" y="589218"/>
            <a:ext cx="6626431" cy="541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xfrm>
            <a:off x="627853" y="1771605"/>
            <a:ext cx="5468147" cy="4081404"/>
          </a:xfrm>
          <a:noFill/>
        </p:spPr>
        <p:txBody>
          <a:bodyPr/>
          <a:lstStyle/>
          <a:p>
            <a:r>
              <a:rPr lang="en-AU" dirty="0"/>
              <a:t>Links</a:t>
            </a:r>
          </a:p>
          <a:p>
            <a:pPr marL="285750" indent="-285750">
              <a:buFont typeface="Arial" panose="020B0604020202020204" pitchFamily="34" charset="0"/>
              <a:buChar char="•"/>
            </a:pPr>
            <a:r>
              <a:rPr lang="en-AU" sz="1600" dirty="0"/>
              <a:t>RO-Crate: </a:t>
            </a:r>
            <a:r>
              <a:rPr lang="en-AU" sz="1600" dirty="0">
                <a:hlinkClick r:id="rId3"/>
              </a:rPr>
              <a:t>https://www.researchobject.org/ro-crate/</a:t>
            </a:r>
            <a:endParaRPr lang="en-AU" sz="1600" dirty="0"/>
          </a:p>
          <a:p>
            <a:pPr marL="285750" indent="-285750">
              <a:buFont typeface="Arial" panose="020B0604020202020204" pitchFamily="34" charset="0"/>
              <a:buChar char="•"/>
            </a:pPr>
            <a:r>
              <a:rPr lang="en-AU" sz="1600" dirty="0"/>
              <a:t>Oni: </a:t>
            </a:r>
            <a:r>
              <a:rPr lang="en-AU" sz="1600" dirty="0">
                <a:hlinkClick r:id="rId4"/>
              </a:rPr>
              <a:t>https://github.com/UTS-eResearch/oni-express</a:t>
            </a:r>
            <a:endParaRPr lang="en-AU" sz="1600" dirty="0"/>
          </a:p>
          <a:p>
            <a:pPr marL="285750" indent="-285750">
              <a:buFont typeface="Arial" panose="020B0604020202020204" pitchFamily="34" charset="0"/>
              <a:buChar char="•"/>
            </a:pPr>
            <a:r>
              <a:rPr lang="en-AU" sz="1600" dirty="0" err="1"/>
              <a:t>Arkisto</a:t>
            </a:r>
            <a:r>
              <a:rPr lang="en-AU" sz="1600" dirty="0"/>
              <a:t>: </a:t>
            </a:r>
            <a:r>
              <a:rPr lang="en-AU" sz="1600" dirty="0">
                <a:hlinkClick r:id="rId5"/>
              </a:rPr>
              <a:t>https://arkisto-platform.github.io/</a:t>
            </a:r>
            <a:r>
              <a:rPr lang="en-AU" sz="1600" dirty="0"/>
              <a:t> </a:t>
            </a:r>
          </a:p>
          <a:p>
            <a:pPr marL="285750" indent="-285750">
              <a:buFont typeface="Arial" panose="020B0604020202020204" pitchFamily="34" charset="0"/>
              <a:buChar char="•"/>
            </a:pPr>
            <a:r>
              <a:rPr lang="en-AU" sz="1600" dirty="0"/>
              <a:t>Criminal Characters: </a:t>
            </a:r>
            <a:r>
              <a:rPr lang="en-AU" sz="1600" dirty="0">
                <a:hlinkClick r:id="rId6"/>
              </a:rPr>
              <a:t>https://criminalcharacters.com/</a:t>
            </a:r>
            <a:endParaRPr lang="en-AU" sz="1600" dirty="0"/>
          </a:p>
          <a:p>
            <a:pPr marL="285750" indent="-285750">
              <a:buFont typeface="Arial" panose="020B0604020202020204" pitchFamily="34" charset="0"/>
              <a:buChar char="•"/>
            </a:pPr>
            <a:r>
              <a:rPr lang="en-AU" sz="1600" dirty="0">
                <a:solidFill>
                  <a:schemeClr val="tx1"/>
                </a:solidFill>
              </a:rPr>
              <a:t>Observable: </a:t>
            </a:r>
            <a:r>
              <a:rPr lang="en-AU" sz="1600" dirty="0">
                <a:hlinkClick r:id="rId7"/>
              </a:rPr>
              <a:t>https://observablehq.com/</a:t>
            </a:r>
            <a:endParaRPr lang="en-AU" sz="1600" dirty="0">
              <a:solidFill>
                <a:schemeClr val="tx1"/>
              </a:solidFill>
            </a:endParaRPr>
          </a:p>
          <a:p>
            <a:endParaRPr lang="en-US" dirty="0"/>
          </a:p>
        </p:txBody>
      </p:sp>
      <p:sp>
        <p:nvSpPr>
          <p:cNvPr id="12" name="Text Placeholder 2">
            <a:extLst>
              <a:ext uri="{FF2B5EF4-FFF2-40B4-BE49-F238E27FC236}">
                <a16:creationId xmlns:a16="http://schemas.microsoft.com/office/drawing/2014/main" id="{569DE610-468E-8043-B259-F9D472755EAB}"/>
              </a:ext>
            </a:extLst>
          </p:cNvPr>
          <p:cNvSpPr txBox="1">
            <a:spLocks/>
          </p:cNvSpPr>
          <p:nvPr/>
        </p:nvSpPr>
        <p:spPr>
          <a:xfrm>
            <a:off x="6096000" y="1771605"/>
            <a:ext cx="5171742" cy="4081404"/>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AU" dirty="0"/>
              <a:t>Acknowledgements</a:t>
            </a:r>
          </a:p>
          <a:p>
            <a:pPr marL="285750" indent="-285750">
              <a:buFont typeface="Arial" panose="020B0604020202020204" pitchFamily="34" charset="0"/>
              <a:buChar char="•"/>
            </a:pPr>
            <a:r>
              <a:rPr lang="en-AU" sz="1600" dirty="0"/>
              <a:t>Dr Alana Piper</a:t>
            </a:r>
          </a:p>
          <a:p>
            <a:pPr marL="285750" indent="-285750">
              <a:buFont typeface="Arial" panose="020B0604020202020204" pitchFamily="34" charset="0"/>
              <a:buChar char="•"/>
            </a:pPr>
            <a:r>
              <a:rPr lang="en-AU" sz="1600" dirty="0"/>
              <a:t>Dr Peter Sefton</a:t>
            </a:r>
          </a:p>
          <a:p>
            <a:pPr marL="285750" indent="-285750">
              <a:buFont typeface="Arial" panose="020B0604020202020204" pitchFamily="34" charset="0"/>
              <a:buChar char="•"/>
            </a:pPr>
            <a:r>
              <a:rPr lang="en-AU" sz="1600" dirty="0"/>
              <a:t>Moises </a:t>
            </a:r>
            <a:r>
              <a:rPr lang="en-AU" sz="1600" dirty="0" err="1"/>
              <a:t>Sacal</a:t>
            </a:r>
            <a:r>
              <a:rPr lang="en-AU" sz="1600" dirty="0"/>
              <a:t> </a:t>
            </a:r>
            <a:r>
              <a:rPr lang="en-AU" sz="1600" dirty="0" err="1"/>
              <a:t>Bonequi</a:t>
            </a:r>
            <a:endParaRPr lang="en-AU" sz="1600" dirty="0"/>
          </a:p>
          <a:p>
            <a:endParaRPr lang="en-AU" dirty="0"/>
          </a:p>
        </p:txBody>
      </p:sp>
    </p:spTree>
    <p:extLst>
      <p:ext uri="{BB962C8B-B14F-4D97-AF65-F5344CB8AC3E}">
        <p14:creationId xmlns:p14="http://schemas.microsoft.com/office/powerpoint/2010/main" val="3363405146"/>
      </p:ext>
    </p:extLst>
  </p:cSld>
  <p:clrMapOvr>
    <a:masterClrMapping/>
  </p:clrMapOvr>
  <mc:AlternateContent xmlns:mc="http://schemas.openxmlformats.org/markup-compatibility/2006" xmlns:p14="http://schemas.microsoft.com/office/powerpoint/2010/main">
    <mc:Choice Requires="p14">
      <p:transition spd="slow" p14:dur="2000" advTm="38479"/>
    </mc:Choice>
    <mc:Fallback xmlns="">
      <p:transition spd="slow" advTm="384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Oni</a:t>
            </a:r>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noFill/>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solidFill>
                  <a:schemeClr val="tx1"/>
                </a:solidFill>
              </a:rPr>
              <a:t>Datasets described with RO-Crates</a:t>
            </a:r>
          </a:p>
          <a:p>
            <a:pPr marL="285750" indent="-285750">
              <a:buFont typeface="Arial" panose="020B0604020202020204" pitchFamily="34" charset="0"/>
              <a:buChar char="•"/>
            </a:pPr>
            <a:r>
              <a:rPr lang="en-AU" dirty="0"/>
              <a:t>Faceted search with </a:t>
            </a:r>
            <a:r>
              <a:rPr lang="en-AU" dirty="0" err="1"/>
              <a:t>Solr</a:t>
            </a:r>
            <a:endParaRPr lang="en-AU" dirty="0"/>
          </a:p>
          <a:p>
            <a:pPr marL="285750" indent="-285750">
              <a:buFont typeface="Arial" panose="020B0604020202020204" pitchFamily="34" charset="0"/>
              <a:buChar char="•"/>
            </a:pPr>
            <a:r>
              <a:rPr lang="en-AU" dirty="0"/>
              <a:t>Spin-off from our </a:t>
            </a:r>
            <a:r>
              <a:rPr lang="en-AU" dirty="0" err="1"/>
              <a:t>ReDBox</a:t>
            </a:r>
            <a:r>
              <a:rPr lang="en-AU" dirty="0"/>
              <a:t> RDMP tool</a:t>
            </a:r>
          </a:p>
          <a:p>
            <a:pPr marL="285750" indent="-285750">
              <a:buFont typeface="Arial" panose="020B0604020202020204" pitchFamily="34" charset="0"/>
              <a:buChar char="•"/>
            </a:pPr>
            <a:r>
              <a:rPr lang="en-AU" dirty="0">
                <a:solidFill>
                  <a:schemeClr val="tx1"/>
                </a:solidFill>
              </a:rPr>
              <a:t>Data repositories: many RO-Crates with downloadable payloads</a:t>
            </a:r>
          </a:p>
          <a:p>
            <a:pPr marL="285750" indent="-285750">
              <a:buFont typeface="Arial" panose="020B0604020202020204" pitchFamily="34" charset="0"/>
              <a:buChar char="•"/>
            </a:pPr>
            <a:r>
              <a:rPr lang="en-AU" dirty="0"/>
              <a:t>Data collections: one big RO-Crate, with or without a payload</a:t>
            </a:r>
            <a:endParaRPr lang="en-AU" dirty="0">
              <a:solidFill>
                <a:schemeClr val="tx1"/>
              </a:solidFill>
            </a:endParaRPr>
          </a:p>
          <a:p>
            <a:endParaRPr lang="en-US" dirty="0"/>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r>
              <a:rPr lang="en-US" dirty="0"/>
              <a:t>Search and discovery tool based on RO-Crates and </a:t>
            </a:r>
            <a:r>
              <a:rPr lang="en-US" dirty="0" err="1"/>
              <a:t>Solr</a:t>
            </a:r>
            <a:endParaRPr lang="en-US" dirty="0"/>
          </a:p>
        </p:txBody>
      </p:sp>
      <p:sp>
        <p:nvSpPr>
          <p:cNvPr id="5" name="Text Placeholder 4">
            <a:extLst>
              <a:ext uri="{FF2B5EF4-FFF2-40B4-BE49-F238E27FC236}">
                <a16:creationId xmlns:a16="http://schemas.microsoft.com/office/drawing/2014/main" id="{A8178FBE-E8F7-8F41-BDD4-63C5E034901F}"/>
              </a:ext>
            </a:extLst>
          </p:cNvPr>
          <p:cNvSpPr>
            <a:spLocks noGrp="1"/>
          </p:cNvSpPr>
          <p:nvPr>
            <p:ph type="body" idx="16"/>
          </p:nvPr>
        </p:nvSpPr>
        <p:spPr/>
        <p:txBody>
          <a:bodyPr/>
          <a:lstStyle/>
          <a:p>
            <a:r>
              <a:rPr lang="en-AU" dirty="0"/>
              <a:t>Title</a:t>
            </a:r>
          </a:p>
          <a:p>
            <a:r>
              <a:rPr lang="en-AU" dirty="0" err="1"/>
              <a:t>Musaperchil</a:t>
            </a:r>
            <a:r>
              <a:rPr lang="en-AU" dirty="0"/>
              <a:t> </a:t>
            </a:r>
            <a:r>
              <a:rPr lang="en-AU" dirty="0" err="1"/>
              <a:t>ilis</a:t>
            </a:r>
            <a:r>
              <a:rPr lang="en-AU" dirty="0"/>
              <a:t> sit </a:t>
            </a:r>
            <a:r>
              <a:rPr lang="en-AU" dirty="0" err="1"/>
              <a:t>audae</a:t>
            </a:r>
            <a:r>
              <a:rPr lang="en-AU" dirty="0"/>
              <a:t> </a:t>
            </a:r>
            <a:r>
              <a:rPr lang="en-AU" dirty="0" err="1"/>
              <a:t>eostrum</a:t>
            </a:r>
            <a:r>
              <a:rPr lang="en-AU" dirty="0"/>
              <a:t> </a:t>
            </a:r>
            <a:r>
              <a:rPr lang="en-AU" dirty="0" err="1"/>
              <a:t>laut</a:t>
            </a:r>
            <a:r>
              <a:rPr lang="en-AU" dirty="0"/>
              <a:t> </a:t>
            </a:r>
            <a:r>
              <a:rPr lang="en-AU" dirty="0" err="1"/>
              <a:t>untis</a:t>
            </a:r>
            <a:r>
              <a:rPr lang="en-AU" dirty="0"/>
              <a:t> accus </a:t>
            </a:r>
            <a:r>
              <a:rPr lang="en-AU" dirty="0" err="1"/>
              <a:t>magnima</a:t>
            </a:r>
            <a:r>
              <a:rPr lang="en-AU" dirty="0"/>
              <a:t> </a:t>
            </a:r>
            <a:r>
              <a:rPr lang="en-AU" dirty="0" err="1"/>
              <a:t>vendel</a:t>
            </a:r>
            <a:r>
              <a:rPr lang="en-AU" dirty="0"/>
              <a:t> </a:t>
            </a:r>
            <a:r>
              <a:rPr lang="en-AU" dirty="0" err="1"/>
              <a:t>maio</a:t>
            </a:r>
            <a:r>
              <a:rPr lang="en-AU" dirty="0"/>
              <a:t> </a:t>
            </a:r>
            <a:r>
              <a:rPr lang="en-AU" dirty="0" err="1"/>
              <a:t>inulparum</a:t>
            </a:r>
            <a:r>
              <a:rPr lang="en-AU" dirty="0"/>
              <a:t> voles sit, se </a:t>
            </a:r>
            <a:r>
              <a:rPr lang="en-AU" dirty="0" err="1"/>
              <a:t>porro</a:t>
            </a:r>
            <a:r>
              <a:rPr lang="en-AU" dirty="0"/>
              <a:t> </a:t>
            </a:r>
            <a:r>
              <a:rPr lang="en-AU" dirty="0" err="1"/>
              <a:t>quam</a:t>
            </a:r>
            <a:r>
              <a:rPr lang="en-AU" dirty="0"/>
              <a:t> </a:t>
            </a:r>
            <a:r>
              <a:rPr lang="en-AU" dirty="0" err="1"/>
              <a:t>endenti</a:t>
            </a:r>
            <a:r>
              <a:rPr lang="en-AU" dirty="0"/>
              <a:t> </a:t>
            </a:r>
            <a:r>
              <a:rPr lang="en-AU" dirty="0" err="1"/>
              <a:t>urisquatur</a:t>
            </a:r>
            <a:endParaRPr lang="en-AU" dirty="0"/>
          </a:p>
        </p:txBody>
      </p:sp>
      <p:sp>
        <p:nvSpPr>
          <p:cNvPr id="6" name="Text Placeholder 5">
            <a:extLst>
              <a:ext uri="{FF2B5EF4-FFF2-40B4-BE49-F238E27FC236}">
                <a16:creationId xmlns:a16="http://schemas.microsoft.com/office/drawing/2014/main" id="{3199921F-650C-624F-891F-D7252E333FEC}"/>
              </a:ext>
            </a:extLst>
          </p:cNvPr>
          <p:cNvSpPr>
            <a:spLocks noGrp="1"/>
          </p:cNvSpPr>
          <p:nvPr>
            <p:ph type="body" idx="17"/>
          </p:nvPr>
        </p:nvSpPr>
        <p:spPr>
          <a:xfrm>
            <a:off x="9490229" y="3847315"/>
            <a:ext cx="1991767" cy="1971840"/>
          </a:xfrm>
        </p:spPr>
        <p:txBody>
          <a:bodyPr/>
          <a:lstStyle/>
          <a:p>
            <a:r>
              <a:rPr lang="en-AU" dirty="0"/>
              <a:t>Title</a:t>
            </a:r>
          </a:p>
          <a:p>
            <a:r>
              <a:rPr lang="en-AU" dirty="0" err="1"/>
              <a:t>Musaperchil</a:t>
            </a:r>
            <a:br>
              <a:rPr lang="en-AU" dirty="0"/>
            </a:br>
            <a:r>
              <a:rPr lang="en-AU" dirty="0" err="1"/>
              <a:t>ilis</a:t>
            </a:r>
            <a:r>
              <a:rPr lang="en-AU" dirty="0"/>
              <a:t> sit </a:t>
            </a:r>
            <a:r>
              <a:rPr lang="en-AU" dirty="0" err="1"/>
              <a:t>audae</a:t>
            </a:r>
            <a:br>
              <a:rPr lang="en-AU" dirty="0"/>
            </a:br>
            <a:r>
              <a:rPr lang="en-AU" dirty="0" err="1"/>
              <a:t>eostrum</a:t>
            </a:r>
            <a:r>
              <a:rPr lang="en-AU" dirty="0"/>
              <a:t> </a:t>
            </a:r>
            <a:r>
              <a:rPr lang="en-AU" dirty="0" err="1"/>
              <a:t>laut</a:t>
            </a:r>
            <a:br>
              <a:rPr lang="en-AU" dirty="0"/>
            </a:br>
            <a:r>
              <a:rPr lang="en-AU" dirty="0" err="1"/>
              <a:t>untis</a:t>
            </a:r>
            <a:r>
              <a:rPr lang="en-AU" dirty="0"/>
              <a:t> accus</a:t>
            </a:r>
          </a:p>
        </p:txBody>
      </p:sp>
      <p:sp>
        <p:nvSpPr>
          <p:cNvPr id="7" name="Text Placeholder 6">
            <a:extLst>
              <a:ext uri="{FF2B5EF4-FFF2-40B4-BE49-F238E27FC236}">
                <a16:creationId xmlns:a16="http://schemas.microsoft.com/office/drawing/2014/main" id="{A57049A8-9E52-8F41-9CB6-3BBEB20A1B52}"/>
              </a:ext>
            </a:extLst>
          </p:cNvPr>
          <p:cNvSpPr>
            <a:spLocks noGrp="1"/>
          </p:cNvSpPr>
          <p:nvPr>
            <p:ph type="body" idx="18"/>
          </p:nvPr>
        </p:nvSpPr>
        <p:spPr>
          <a:xfrm>
            <a:off x="5544393" y="1882719"/>
            <a:ext cx="1980337" cy="1960002"/>
          </a:xfrm>
        </p:spPr>
        <p:txBody>
          <a:bodyPr/>
          <a:lstStyle/>
          <a:p>
            <a:r>
              <a:rPr lang="en-AU" dirty="0"/>
              <a:t>Title</a:t>
            </a:r>
          </a:p>
          <a:p>
            <a:r>
              <a:rPr lang="en-AU" dirty="0" err="1"/>
              <a:t>Musaperchil</a:t>
            </a:r>
            <a:br>
              <a:rPr lang="en-AU" dirty="0"/>
            </a:br>
            <a:r>
              <a:rPr lang="en-AU" dirty="0" err="1"/>
              <a:t>ilis</a:t>
            </a:r>
            <a:r>
              <a:rPr lang="en-AU" dirty="0"/>
              <a:t> sit </a:t>
            </a:r>
            <a:r>
              <a:rPr lang="en-AU" dirty="0" err="1"/>
              <a:t>audae</a:t>
            </a:r>
            <a:br>
              <a:rPr lang="en-AU" dirty="0"/>
            </a:br>
            <a:r>
              <a:rPr lang="en-AU" dirty="0" err="1"/>
              <a:t>eostrum</a:t>
            </a:r>
            <a:r>
              <a:rPr lang="en-AU" dirty="0"/>
              <a:t> </a:t>
            </a:r>
            <a:r>
              <a:rPr lang="en-AU" dirty="0" err="1"/>
              <a:t>laut</a:t>
            </a:r>
            <a:br>
              <a:rPr lang="en-AU" dirty="0"/>
            </a:br>
            <a:r>
              <a:rPr lang="en-AU" dirty="0" err="1"/>
              <a:t>untis</a:t>
            </a:r>
            <a:r>
              <a:rPr lang="en-AU" dirty="0"/>
              <a:t> accus</a:t>
            </a:r>
          </a:p>
        </p:txBody>
      </p:sp>
      <p:sp>
        <p:nvSpPr>
          <p:cNvPr id="8" name="Text Placeholder 7">
            <a:extLst>
              <a:ext uri="{FF2B5EF4-FFF2-40B4-BE49-F238E27FC236}">
                <a16:creationId xmlns:a16="http://schemas.microsoft.com/office/drawing/2014/main" id="{9E0F7FBA-ADEE-F740-863E-8042111B0E53}"/>
              </a:ext>
            </a:extLst>
          </p:cNvPr>
          <p:cNvSpPr>
            <a:spLocks noGrp="1"/>
          </p:cNvSpPr>
          <p:nvPr>
            <p:ph type="body" idx="19"/>
          </p:nvPr>
        </p:nvSpPr>
        <p:spPr>
          <a:xfrm>
            <a:off x="7524730" y="1878124"/>
            <a:ext cx="3957267" cy="1960002"/>
          </a:xfrm>
        </p:spPr>
        <p:txBody>
          <a:bodyPr/>
          <a:lstStyle/>
          <a:p>
            <a:r>
              <a:rPr lang="en-AU" dirty="0"/>
              <a:t>Title</a:t>
            </a:r>
          </a:p>
          <a:p>
            <a:r>
              <a:rPr lang="en-AU" dirty="0" err="1"/>
              <a:t>Musaperchil</a:t>
            </a:r>
            <a:r>
              <a:rPr lang="en-AU" dirty="0"/>
              <a:t> </a:t>
            </a:r>
            <a:r>
              <a:rPr lang="en-AU" dirty="0" err="1"/>
              <a:t>ilis</a:t>
            </a:r>
            <a:r>
              <a:rPr lang="en-AU" dirty="0"/>
              <a:t> sit </a:t>
            </a:r>
            <a:r>
              <a:rPr lang="en-AU" dirty="0" err="1"/>
              <a:t>audae</a:t>
            </a:r>
            <a:r>
              <a:rPr lang="en-AU" dirty="0"/>
              <a:t> </a:t>
            </a:r>
            <a:r>
              <a:rPr lang="en-AU" dirty="0" err="1"/>
              <a:t>eostrum</a:t>
            </a:r>
            <a:r>
              <a:rPr lang="en-AU" dirty="0"/>
              <a:t> </a:t>
            </a:r>
            <a:r>
              <a:rPr lang="en-AU" dirty="0" err="1"/>
              <a:t>laut</a:t>
            </a:r>
            <a:r>
              <a:rPr lang="en-AU" dirty="0"/>
              <a:t> </a:t>
            </a:r>
            <a:r>
              <a:rPr lang="en-AU" dirty="0" err="1"/>
              <a:t>untis</a:t>
            </a:r>
            <a:r>
              <a:rPr lang="en-AU" dirty="0"/>
              <a:t> accus </a:t>
            </a:r>
            <a:r>
              <a:rPr lang="en-AU" dirty="0" err="1"/>
              <a:t>magnima</a:t>
            </a:r>
            <a:r>
              <a:rPr lang="en-AU" dirty="0"/>
              <a:t> </a:t>
            </a:r>
            <a:r>
              <a:rPr lang="en-AU" dirty="0" err="1"/>
              <a:t>vendel</a:t>
            </a:r>
            <a:r>
              <a:rPr lang="en-AU" dirty="0"/>
              <a:t> </a:t>
            </a:r>
            <a:r>
              <a:rPr lang="en-AU" dirty="0" err="1"/>
              <a:t>maio</a:t>
            </a:r>
            <a:r>
              <a:rPr lang="en-AU" dirty="0"/>
              <a:t> </a:t>
            </a:r>
            <a:r>
              <a:rPr lang="en-AU" dirty="0" err="1"/>
              <a:t>inulparum</a:t>
            </a:r>
            <a:r>
              <a:rPr lang="en-AU" dirty="0"/>
              <a:t> voles sit, se </a:t>
            </a:r>
            <a:r>
              <a:rPr lang="en-AU" dirty="0" err="1"/>
              <a:t>porro</a:t>
            </a:r>
            <a:r>
              <a:rPr lang="en-AU" dirty="0"/>
              <a:t> </a:t>
            </a:r>
            <a:r>
              <a:rPr lang="en-AU" dirty="0" err="1"/>
              <a:t>quam</a:t>
            </a:r>
            <a:r>
              <a:rPr lang="en-AU" dirty="0"/>
              <a:t> </a:t>
            </a:r>
            <a:r>
              <a:rPr lang="en-AU" dirty="0" err="1"/>
              <a:t>endenti</a:t>
            </a:r>
            <a:r>
              <a:rPr lang="en-AU" dirty="0"/>
              <a:t> </a:t>
            </a:r>
            <a:r>
              <a:rPr lang="en-AU" dirty="0" err="1"/>
              <a:t>urisquatur</a:t>
            </a:r>
            <a:endParaRPr lang="en-AU" dirty="0"/>
          </a:p>
        </p:txBody>
      </p:sp>
      <p:sp>
        <p:nvSpPr>
          <p:cNvPr id="10" name="Rectangle 9">
            <a:extLst>
              <a:ext uri="{FF2B5EF4-FFF2-40B4-BE49-F238E27FC236}">
                <a16:creationId xmlns:a16="http://schemas.microsoft.com/office/drawing/2014/main" id="{848D72DB-9A3E-E749-B582-8F69000F9CD6}"/>
              </a:ext>
            </a:extLst>
          </p:cNvPr>
          <p:cNvSpPr/>
          <p:nvPr/>
        </p:nvSpPr>
        <p:spPr>
          <a:xfrm>
            <a:off x="5544393" y="1727139"/>
            <a:ext cx="6102175" cy="41258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D9C655AD-EC4B-3A43-9BF0-7CEF4F1C6201}"/>
              </a:ext>
            </a:extLst>
          </p:cNvPr>
          <p:cNvPicPr>
            <a:picLocks noChangeAspect="1"/>
          </p:cNvPicPr>
          <p:nvPr/>
        </p:nvPicPr>
        <p:blipFill>
          <a:blip r:embed="rId3"/>
          <a:stretch>
            <a:fillRect/>
          </a:stretch>
        </p:blipFill>
        <p:spPr>
          <a:xfrm>
            <a:off x="6562522" y="1878124"/>
            <a:ext cx="4893206" cy="4011851"/>
          </a:xfrm>
          <a:prstGeom prst="rect">
            <a:avLst/>
          </a:prstGeom>
        </p:spPr>
      </p:pic>
    </p:spTree>
    <p:extLst>
      <p:ext uri="{BB962C8B-B14F-4D97-AF65-F5344CB8AC3E}">
        <p14:creationId xmlns:p14="http://schemas.microsoft.com/office/powerpoint/2010/main" val="2075566600"/>
      </p:ext>
    </p:extLst>
  </p:cSld>
  <p:clrMapOvr>
    <a:masterClrMapping/>
  </p:clrMapOvr>
  <mc:AlternateContent xmlns:mc="http://schemas.openxmlformats.org/markup-compatibility/2006" xmlns:p14="http://schemas.microsoft.com/office/powerpoint/2010/main">
    <mc:Choice Requires="p14">
      <p:transition spd="slow" p14:dur="2000" advTm="82042"/>
    </mc:Choice>
    <mc:Fallback xmlns="">
      <p:transition spd="slow" advTm="820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The Collection</a:t>
            </a:r>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xfrm>
            <a:off x="627854" y="1771605"/>
            <a:ext cx="4287723" cy="4081404"/>
          </a:xfrm>
          <a:noFill/>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Handwritten historical convictions</a:t>
            </a:r>
          </a:p>
          <a:p>
            <a:pPr marL="285750" indent="-285750">
              <a:buFont typeface="Arial" panose="020B0604020202020204" pitchFamily="34" charset="0"/>
              <a:buChar char="•"/>
            </a:pPr>
            <a:r>
              <a:rPr lang="en-AU" dirty="0"/>
              <a:t>Transcribed on Zooniverse</a:t>
            </a:r>
          </a:p>
          <a:p>
            <a:pPr marL="285750" indent="-285750">
              <a:buFont typeface="Arial" panose="020B0604020202020204" pitchFamily="34" charset="0"/>
              <a:buChar char="•"/>
            </a:pPr>
            <a:r>
              <a:rPr lang="en-AU" dirty="0"/>
              <a:t>Structured historical dataset</a:t>
            </a:r>
          </a:p>
          <a:p>
            <a:pPr marL="742950" lvl="1" indent="-285750">
              <a:buFont typeface="Arial" panose="020B0604020202020204" pitchFamily="34" charset="0"/>
              <a:buChar char="•"/>
            </a:pPr>
            <a:r>
              <a:rPr lang="en-AU" sz="1800" dirty="0">
                <a:solidFill>
                  <a:schemeClr val="tx1"/>
                </a:solidFill>
              </a:rPr>
              <a:t>Person</a:t>
            </a:r>
          </a:p>
          <a:p>
            <a:pPr marL="742950" lvl="1" indent="-285750">
              <a:buFont typeface="Arial" panose="020B0604020202020204" pitchFamily="34" charset="0"/>
              <a:buChar char="•"/>
            </a:pPr>
            <a:r>
              <a:rPr lang="en-AU" sz="1800" dirty="0">
                <a:solidFill>
                  <a:schemeClr val="tx1"/>
                </a:solidFill>
              </a:rPr>
              <a:t>Sentence</a:t>
            </a:r>
          </a:p>
          <a:p>
            <a:pPr marL="742950" lvl="1" indent="-285750">
              <a:buFont typeface="Arial" panose="020B0604020202020204" pitchFamily="34" charset="0"/>
              <a:buChar char="•"/>
            </a:pPr>
            <a:r>
              <a:rPr lang="en-AU" sz="1800" dirty="0">
                <a:solidFill>
                  <a:schemeClr val="tx1"/>
                </a:solidFill>
              </a:rPr>
              <a:t>Place (Court)</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solidFill>
                  <a:schemeClr val="tx1"/>
                </a:solidFill>
              </a:rPr>
              <a:t>One Person may have many Sentences, at different Places</a:t>
            </a:r>
          </a:p>
          <a:p>
            <a:endParaRPr lang="en-US" dirty="0"/>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r>
              <a:rPr lang="en-US" dirty="0"/>
              <a:t>Criminal Characters – Dr Alana Piper</a:t>
            </a:r>
          </a:p>
        </p:txBody>
      </p:sp>
      <p:sp>
        <p:nvSpPr>
          <p:cNvPr id="5" name="Text Placeholder 4">
            <a:extLst>
              <a:ext uri="{FF2B5EF4-FFF2-40B4-BE49-F238E27FC236}">
                <a16:creationId xmlns:a16="http://schemas.microsoft.com/office/drawing/2014/main" id="{A8178FBE-E8F7-8F41-BDD4-63C5E034901F}"/>
              </a:ext>
            </a:extLst>
          </p:cNvPr>
          <p:cNvSpPr>
            <a:spLocks noGrp="1"/>
          </p:cNvSpPr>
          <p:nvPr>
            <p:ph type="body" idx="16"/>
          </p:nvPr>
        </p:nvSpPr>
        <p:spPr/>
        <p:txBody>
          <a:bodyPr/>
          <a:lstStyle/>
          <a:p>
            <a:r>
              <a:rPr lang="en-AU" dirty="0"/>
              <a:t>Title</a:t>
            </a:r>
          </a:p>
          <a:p>
            <a:r>
              <a:rPr lang="en-AU" dirty="0" err="1"/>
              <a:t>Musaperchil</a:t>
            </a:r>
            <a:r>
              <a:rPr lang="en-AU" dirty="0"/>
              <a:t> </a:t>
            </a:r>
            <a:r>
              <a:rPr lang="en-AU" dirty="0" err="1"/>
              <a:t>ilis</a:t>
            </a:r>
            <a:r>
              <a:rPr lang="en-AU" dirty="0"/>
              <a:t> sit </a:t>
            </a:r>
            <a:r>
              <a:rPr lang="en-AU" dirty="0" err="1"/>
              <a:t>audae</a:t>
            </a:r>
            <a:r>
              <a:rPr lang="en-AU" dirty="0"/>
              <a:t> </a:t>
            </a:r>
            <a:r>
              <a:rPr lang="en-AU" dirty="0" err="1"/>
              <a:t>eostrum</a:t>
            </a:r>
            <a:r>
              <a:rPr lang="en-AU" dirty="0"/>
              <a:t> </a:t>
            </a:r>
            <a:r>
              <a:rPr lang="en-AU" dirty="0" err="1"/>
              <a:t>laut</a:t>
            </a:r>
            <a:r>
              <a:rPr lang="en-AU" dirty="0"/>
              <a:t> </a:t>
            </a:r>
            <a:r>
              <a:rPr lang="en-AU" dirty="0" err="1"/>
              <a:t>untis</a:t>
            </a:r>
            <a:r>
              <a:rPr lang="en-AU" dirty="0"/>
              <a:t> accus </a:t>
            </a:r>
            <a:r>
              <a:rPr lang="en-AU" dirty="0" err="1"/>
              <a:t>magnima</a:t>
            </a:r>
            <a:r>
              <a:rPr lang="en-AU" dirty="0"/>
              <a:t> </a:t>
            </a:r>
            <a:r>
              <a:rPr lang="en-AU" dirty="0" err="1"/>
              <a:t>vendel</a:t>
            </a:r>
            <a:r>
              <a:rPr lang="en-AU" dirty="0"/>
              <a:t> </a:t>
            </a:r>
            <a:r>
              <a:rPr lang="en-AU" dirty="0" err="1"/>
              <a:t>maio</a:t>
            </a:r>
            <a:r>
              <a:rPr lang="en-AU" dirty="0"/>
              <a:t> </a:t>
            </a:r>
            <a:r>
              <a:rPr lang="en-AU" dirty="0" err="1"/>
              <a:t>inulparum</a:t>
            </a:r>
            <a:r>
              <a:rPr lang="en-AU" dirty="0"/>
              <a:t> voles sit, se </a:t>
            </a:r>
            <a:r>
              <a:rPr lang="en-AU" dirty="0" err="1"/>
              <a:t>porro</a:t>
            </a:r>
            <a:r>
              <a:rPr lang="en-AU" dirty="0"/>
              <a:t> </a:t>
            </a:r>
            <a:r>
              <a:rPr lang="en-AU" dirty="0" err="1"/>
              <a:t>quam</a:t>
            </a:r>
            <a:r>
              <a:rPr lang="en-AU" dirty="0"/>
              <a:t> </a:t>
            </a:r>
            <a:r>
              <a:rPr lang="en-AU" dirty="0" err="1"/>
              <a:t>endenti</a:t>
            </a:r>
            <a:r>
              <a:rPr lang="en-AU" dirty="0"/>
              <a:t> </a:t>
            </a:r>
            <a:r>
              <a:rPr lang="en-AU" dirty="0" err="1"/>
              <a:t>urisquatur</a:t>
            </a:r>
            <a:endParaRPr lang="en-AU" dirty="0"/>
          </a:p>
        </p:txBody>
      </p:sp>
      <p:sp>
        <p:nvSpPr>
          <p:cNvPr id="6" name="Text Placeholder 5">
            <a:extLst>
              <a:ext uri="{FF2B5EF4-FFF2-40B4-BE49-F238E27FC236}">
                <a16:creationId xmlns:a16="http://schemas.microsoft.com/office/drawing/2014/main" id="{3199921F-650C-624F-891F-D7252E333FEC}"/>
              </a:ext>
            </a:extLst>
          </p:cNvPr>
          <p:cNvSpPr>
            <a:spLocks noGrp="1"/>
          </p:cNvSpPr>
          <p:nvPr>
            <p:ph type="body" idx="17"/>
          </p:nvPr>
        </p:nvSpPr>
        <p:spPr>
          <a:xfrm>
            <a:off x="9490229" y="3847315"/>
            <a:ext cx="1991767" cy="1971840"/>
          </a:xfrm>
        </p:spPr>
        <p:txBody>
          <a:bodyPr/>
          <a:lstStyle/>
          <a:p>
            <a:r>
              <a:rPr lang="en-AU" dirty="0"/>
              <a:t>Title</a:t>
            </a:r>
          </a:p>
          <a:p>
            <a:r>
              <a:rPr lang="en-AU" dirty="0" err="1"/>
              <a:t>Musaperchil</a:t>
            </a:r>
            <a:br>
              <a:rPr lang="en-AU" dirty="0"/>
            </a:br>
            <a:r>
              <a:rPr lang="en-AU" dirty="0" err="1"/>
              <a:t>ilis</a:t>
            </a:r>
            <a:r>
              <a:rPr lang="en-AU" dirty="0"/>
              <a:t> sit </a:t>
            </a:r>
            <a:r>
              <a:rPr lang="en-AU" dirty="0" err="1"/>
              <a:t>audae</a:t>
            </a:r>
            <a:br>
              <a:rPr lang="en-AU" dirty="0"/>
            </a:br>
            <a:r>
              <a:rPr lang="en-AU" dirty="0" err="1"/>
              <a:t>eostrum</a:t>
            </a:r>
            <a:r>
              <a:rPr lang="en-AU" dirty="0"/>
              <a:t> </a:t>
            </a:r>
            <a:r>
              <a:rPr lang="en-AU" dirty="0" err="1"/>
              <a:t>laut</a:t>
            </a:r>
            <a:br>
              <a:rPr lang="en-AU" dirty="0"/>
            </a:br>
            <a:r>
              <a:rPr lang="en-AU" dirty="0" err="1"/>
              <a:t>untis</a:t>
            </a:r>
            <a:r>
              <a:rPr lang="en-AU" dirty="0"/>
              <a:t> accus</a:t>
            </a:r>
          </a:p>
        </p:txBody>
      </p:sp>
      <p:sp>
        <p:nvSpPr>
          <p:cNvPr id="7" name="Text Placeholder 6">
            <a:extLst>
              <a:ext uri="{FF2B5EF4-FFF2-40B4-BE49-F238E27FC236}">
                <a16:creationId xmlns:a16="http://schemas.microsoft.com/office/drawing/2014/main" id="{A57049A8-9E52-8F41-9CB6-3BBEB20A1B52}"/>
              </a:ext>
            </a:extLst>
          </p:cNvPr>
          <p:cNvSpPr>
            <a:spLocks noGrp="1"/>
          </p:cNvSpPr>
          <p:nvPr>
            <p:ph type="body" idx="18"/>
          </p:nvPr>
        </p:nvSpPr>
        <p:spPr>
          <a:xfrm>
            <a:off x="5544393" y="1882719"/>
            <a:ext cx="1980337" cy="1960002"/>
          </a:xfrm>
        </p:spPr>
        <p:txBody>
          <a:bodyPr/>
          <a:lstStyle/>
          <a:p>
            <a:r>
              <a:rPr lang="en-AU" dirty="0"/>
              <a:t>Title</a:t>
            </a:r>
          </a:p>
          <a:p>
            <a:r>
              <a:rPr lang="en-AU" dirty="0" err="1"/>
              <a:t>Musaperchil</a:t>
            </a:r>
            <a:br>
              <a:rPr lang="en-AU" dirty="0"/>
            </a:br>
            <a:r>
              <a:rPr lang="en-AU" dirty="0" err="1"/>
              <a:t>ilis</a:t>
            </a:r>
            <a:r>
              <a:rPr lang="en-AU" dirty="0"/>
              <a:t> sit </a:t>
            </a:r>
            <a:r>
              <a:rPr lang="en-AU" dirty="0" err="1"/>
              <a:t>audae</a:t>
            </a:r>
            <a:br>
              <a:rPr lang="en-AU" dirty="0"/>
            </a:br>
            <a:r>
              <a:rPr lang="en-AU" dirty="0" err="1"/>
              <a:t>eostrum</a:t>
            </a:r>
            <a:r>
              <a:rPr lang="en-AU" dirty="0"/>
              <a:t> </a:t>
            </a:r>
            <a:r>
              <a:rPr lang="en-AU" dirty="0" err="1"/>
              <a:t>laut</a:t>
            </a:r>
            <a:br>
              <a:rPr lang="en-AU" dirty="0"/>
            </a:br>
            <a:r>
              <a:rPr lang="en-AU" dirty="0" err="1"/>
              <a:t>untis</a:t>
            </a:r>
            <a:r>
              <a:rPr lang="en-AU" dirty="0"/>
              <a:t> accus</a:t>
            </a:r>
          </a:p>
        </p:txBody>
      </p:sp>
      <p:sp>
        <p:nvSpPr>
          <p:cNvPr id="8" name="Text Placeholder 7">
            <a:extLst>
              <a:ext uri="{FF2B5EF4-FFF2-40B4-BE49-F238E27FC236}">
                <a16:creationId xmlns:a16="http://schemas.microsoft.com/office/drawing/2014/main" id="{9E0F7FBA-ADEE-F740-863E-8042111B0E53}"/>
              </a:ext>
            </a:extLst>
          </p:cNvPr>
          <p:cNvSpPr>
            <a:spLocks noGrp="1"/>
          </p:cNvSpPr>
          <p:nvPr>
            <p:ph type="body" idx="19"/>
          </p:nvPr>
        </p:nvSpPr>
        <p:spPr>
          <a:xfrm>
            <a:off x="7524730" y="1878124"/>
            <a:ext cx="3957267" cy="1960002"/>
          </a:xfrm>
        </p:spPr>
        <p:txBody>
          <a:bodyPr/>
          <a:lstStyle/>
          <a:p>
            <a:r>
              <a:rPr lang="en-AU" dirty="0"/>
              <a:t>Title</a:t>
            </a:r>
          </a:p>
          <a:p>
            <a:r>
              <a:rPr lang="en-AU" dirty="0" err="1"/>
              <a:t>Musaperchil</a:t>
            </a:r>
            <a:r>
              <a:rPr lang="en-AU" dirty="0"/>
              <a:t> </a:t>
            </a:r>
            <a:r>
              <a:rPr lang="en-AU" dirty="0" err="1"/>
              <a:t>ilis</a:t>
            </a:r>
            <a:r>
              <a:rPr lang="en-AU" dirty="0"/>
              <a:t> sit </a:t>
            </a:r>
            <a:r>
              <a:rPr lang="en-AU" dirty="0" err="1"/>
              <a:t>audae</a:t>
            </a:r>
            <a:r>
              <a:rPr lang="en-AU" dirty="0"/>
              <a:t> </a:t>
            </a:r>
            <a:r>
              <a:rPr lang="en-AU" dirty="0" err="1"/>
              <a:t>eostrum</a:t>
            </a:r>
            <a:r>
              <a:rPr lang="en-AU" dirty="0"/>
              <a:t> </a:t>
            </a:r>
            <a:r>
              <a:rPr lang="en-AU" dirty="0" err="1"/>
              <a:t>laut</a:t>
            </a:r>
            <a:r>
              <a:rPr lang="en-AU" dirty="0"/>
              <a:t> </a:t>
            </a:r>
            <a:r>
              <a:rPr lang="en-AU" dirty="0" err="1"/>
              <a:t>untis</a:t>
            </a:r>
            <a:r>
              <a:rPr lang="en-AU" dirty="0"/>
              <a:t> accus </a:t>
            </a:r>
            <a:r>
              <a:rPr lang="en-AU" dirty="0" err="1"/>
              <a:t>magnima</a:t>
            </a:r>
            <a:r>
              <a:rPr lang="en-AU" dirty="0"/>
              <a:t> </a:t>
            </a:r>
            <a:r>
              <a:rPr lang="en-AU" dirty="0" err="1"/>
              <a:t>vendel</a:t>
            </a:r>
            <a:r>
              <a:rPr lang="en-AU" dirty="0"/>
              <a:t> </a:t>
            </a:r>
            <a:r>
              <a:rPr lang="en-AU" dirty="0" err="1"/>
              <a:t>maio</a:t>
            </a:r>
            <a:r>
              <a:rPr lang="en-AU" dirty="0"/>
              <a:t> </a:t>
            </a:r>
            <a:r>
              <a:rPr lang="en-AU" dirty="0" err="1"/>
              <a:t>inulparum</a:t>
            </a:r>
            <a:r>
              <a:rPr lang="en-AU" dirty="0"/>
              <a:t> voles sit, se </a:t>
            </a:r>
            <a:r>
              <a:rPr lang="en-AU" dirty="0" err="1"/>
              <a:t>porro</a:t>
            </a:r>
            <a:r>
              <a:rPr lang="en-AU" dirty="0"/>
              <a:t> </a:t>
            </a:r>
            <a:r>
              <a:rPr lang="en-AU" dirty="0" err="1"/>
              <a:t>quam</a:t>
            </a:r>
            <a:r>
              <a:rPr lang="en-AU" dirty="0"/>
              <a:t> </a:t>
            </a:r>
            <a:r>
              <a:rPr lang="en-AU" dirty="0" err="1"/>
              <a:t>endenti</a:t>
            </a:r>
            <a:r>
              <a:rPr lang="en-AU" dirty="0"/>
              <a:t> </a:t>
            </a:r>
            <a:r>
              <a:rPr lang="en-AU" dirty="0" err="1"/>
              <a:t>urisquatur</a:t>
            </a:r>
            <a:endParaRPr lang="en-AU" dirty="0"/>
          </a:p>
        </p:txBody>
      </p:sp>
      <p:pic>
        <p:nvPicPr>
          <p:cNvPr id="9" name="Picture 8">
            <a:extLst>
              <a:ext uri="{FF2B5EF4-FFF2-40B4-BE49-F238E27FC236}">
                <a16:creationId xmlns:a16="http://schemas.microsoft.com/office/drawing/2014/main" id="{A5204FBF-17B0-AF41-A8EA-61A1C6D5BCD5}"/>
              </a:ext>
            </a:extLst>
          </p:cNvPr>
          <p:cNvPicPr>
            <a:picLocks noChangeAspect="1"/>
          </p:cNvPicPr>
          <p:nvPr/>
        </p:nvPicPr>
        <p:blipFill>
          <a:blip r:embed="rId3"/>
          <a:stretch>
            <a:fillRect/>
          </a:stretch>
        </p:blipFill>
        <p:spPr>
          <a:xfrm>
            <a:off x="4915578" y="1878123"/>
            <a:ext cx="6566418" cy="3941031"/>
          </a:xfrm>
          <a:prstGeom prst="rect">
            <a:avLst/>
          </a:prstGeom>
        </p:spPr>
      </p:pic>
    </p:spTree>
    <p:extLst>
      <p:ext uri="{BB962C8B-B14F-4D97-AF65-F5344CB8AC3E}">
        <p14:creationId xmlns:p14="http://schemas.microsoft.com/office/powerpoint/2010/main" val="947984347"/>
      </p:ext>
    </p:extLst>
  </p:cSld>
  <p:clrMapOvr>
    <a:masterClrMapping/>
  </p:clrMapOvr>
  <mc:AlternateContent xmlns:mc="http://schemas.openxmlformats.org/markup-compatibility/2006" xmlns:p14="http://schemas.microsoft.com/office/powerpoint/2010/main">
    <mc:Choice Requires="p14">
      <p:transition spd="slow" p14:dur="2000" advTm="60307"/>
    </mc:Choice>
    <mc:Fallback xmlns="">
      <p:transition spd="slow" advTm="603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Graphs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3559135" cy="4081404"/>
          </a:xfrm>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What do I mean when I talk about the ‘graph’?</a:t>
            </a:r>
          </a:p>
          <a:p>
            <a:pPr marL="285750" indent="-285750">
              <a:buFont typeface="Arial" panose="020B0604020202020204" pitchFamily="34" charset="0"/>
              <a:buChar char="•"/>
            </a:pPr>
            <a:r>
              <a:rPr lang="en-AU" dirty="0"/>
              <a:t>A ‘graph’ in this sense is a collection of nodes, with links connecting them</a:t>
            </a:r>
          </a:p>
          <a:p>
            <a:pPr marL="285750" indent="-285750">
              <a:buFont typeface="Arial" panose="020B0604020202020204" pitchFamily="34" charset="0"/>
              <a:buChar char="•"/>
            </a:pPr>
            <a:r>
              <a:rPr lang="en-AU" dirty="0"/>
              <a:t>RO-Crate stores its metadata as a JSON-LD graph</a:t>
            </a:r>
          </a:p>
          <a:p>
            <a:pPr marL="285750" indent="-285750">
              <a:buFont typeface="Arial" panose="020B0604020202020204" pitchFamily="34" charset="0"/>
              <a:buChar char="•"/>
            </a:pPr>
            <a:r>
              <a:rPr lang="en-AU" dirty="0"/>
              <a:t>A Person has a property ‘</a:t>
            </a:r>
            <a:r>
              <a:rPr lang="en-AU" dirty="0" err="1"/>
              <a:t>birthPlace</a:t>
            </a:r>
            <a:r>
              <a:rPr lang="en-AU" dirty="0"/>
              <a:t>’ linking it to a Place</a:t>
            </a:r>
          </a:p>
          <a:p>
            <a:pPr marL="285750" indent="-285750">
              <a:buFont typeface="Arial" panose="020B0604020202020204" pitchFamily="34" charset="0"/>
              <a:buChar char="•"/>
            </a:pP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Not that kind of graph</a:t>
            </a:r>
          </a:p>
        </p:txBody>
      </p:sp>
      <p:pic>
        <p:nvPicPr>
          <p:cNvPr id="6" name="Picture 5">
            <a:extLst>
              <a:ext uri="{FF2B5EF4-FFF2-40B4-BE49-F238E27FC236}">
                <a16:creationId xmlns:a16="http://schemas.microsoft.com/office/drawing/2014/main" id="{C4A55A3D-5F56-3845-8820-49BEA0368FAB}"/>
              </a:ext>
            </a:extLst>
          </p:cNvPr>
          <p:cNvPicPr>
            <a:picLocks noChangeAspect="1"/>
          </p:cNvPicPr>
          <p:nvPr/>
        </p:nvPicPr>
        <p:blipFill>
          <a:blip r:embed="rId3"/>
          <a:stretch>
            <a:fillRect/>
          </a:stretch>
        </p:blipFill>
        <p:spPr>
          <a:xfrm>
            <a:off x="4397067" y="1771605"/>
            <a:ext cx="7188381" cy="4145076"/>
          </a:xfrm>
          <a:prstGeom prst="rect">
            <a:avLst/>
          </a:prstGeom>
        </p:spPr>
      </p:pic>
    </p:spTree>
    <p:extLst>
      <p:ext uri="{BB962C8B-B14F-4D97-AF65-F5344CB8AC3E}">
        <p14:creationId xmlns:p14="http://schemas.microsoft.com/office/powerpoint/2010/main" val="3949312713"/>
      </p:ext>
    </p:extLst>
  </p:cSld>
  <p:clrMapOvr>
    <a:masterClrMapping/>
  </p:clrMapOvr>
  <mc:AlternateContent xmlns:mc="http://schemas.openxmlformats.org/markup-compatibility/2006" xmlns:p14="http://schemas.microsoft.com/office/powerpoint/2010/main">
    <mc:Choice Requires="p14">
      <p:transition spd="slow" p14:dur="2000" advTm="26283"/>
    </mc:Choice>
    <mc:Fallback xmlns="">
      <p:transition spd="slow" advTm="262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Graphs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3559135" cy="4081404"/>
          </a:xfrm>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What do I mean when I talk about the ‘graph’?</a:t>
            </a:r>
          </a:p>
          <a:p>
            <a:pPr marL="285750" indent="-285750">
              <a:buFont typeface="Arial" panose="020B0604020202020204" pitchFamily="34" charset="0"/>
              <a:buChar char="•"/>
            </a:pPr>
            <a:r>
              <a:rPr lang="en-AU" dirty="0"/>
              <a:t>A ‘graph’ in this sense is a collection of nodes, with links connecting them</a:t>
            </a:r>
          </a:p>
          <a:p>
            <a:pPr marL="285750" indent="-285750">
              <a:buFont typeface="Arial" panose="020B0604020202020204" pitchFamily="34" charset="0"/>
              <a:buChar char="•"/>
            </a:pPr>
            <a:r>
              <a:rPr lang="en-AU" dirty="0"/>
              <a:t>RO-Crate stores its metadata as a JSON-LD graph</a:t>
            </a:r>
          </a:p>
          <a:p>
            <a:pPr marL="285750" indent="-285750">
              <a:buFont typeface="Arial" panose="020B0604020202020204" pitchFamily="34" charset="0"/>
              <a:buChar char="•"/>
            </a:pPr>
            <a:r>
              <a:rPr lang="en-AU" dirty="0"/>
              <a:t>A Person has a property ‘</a:t>
            </a:r>
            <a:r>
              <a:rPr lang="en-AU" dirty="0" err="1"/>
              <a:t>birthPlace</a:t>
            </a:r>
            <a:r>
              <a:rPr lang="en-AU" dirty="0"/>
              <a:t>’ linking it to a Place</a:t>
            </a:r>
          </a:p>
          <a:p>
            <a:endParaRPr lang="en-AU" dirty="0"/>
          </a:p>
          <a:p>
            <a:pPr marL="285750" indent="-285750">
              <a:buFont typeface="Arial" panose="020B0604020202020204" pitchFamily="34" charset="0"/>
              <a:buChar char="•"/>
            </a:pP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This kind of graph</a:t>
            </a:r>
          </a:p>
        </p:txBody>
      </p:sp>
      <p:pic>
        <p:nvPicPr>
          <p:cNvPr id="9" name="Graphic 8">
            <a:extLst>
              <a:ext uri="{FF2B5EF4-FFF2-40B4-BE49-F238E27FC236}">
                <a16:creationId xmlns:a16="http://schemas.microsoft.com/office/drawing/2014/main" id="{59BCF59E-BB48-0E48-9DB6-B9BF48908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183067" y="0"/>
            <a:ext cx="6108361" cy="6108361"/>
          </a:xfrm>
          <a:prstGeom prst="rect">
            <a:avLst/>
          </a:prstGeom>
        </p:spPr>
      </p:pic>
    </p:spTree>
    <p:extLst>
      <p:ext uri="{BB962C8B-B14F-4D97-AF65-F5344CB8AC3E}">
        <p14:creationId xmlns:p14="http://schemas.microsoft.com/office/powerpoint/2010/main" val="4214887341"/>
      </p:ext>
    </p:extLst>
  </p:cSld>
  <p:clrMapOvr>
    <a:masterClrMapping/>
  </p:clrMapOvr>
  <mc:AlternateContent xmlns:mc="http://schemas.openxmlformats.org/markup-compatibility/2006" xmlns:p14="http://schemas.microsoft.com/office/powerpoint/2010/main">
    <mc:Choice Requires="p14">
      <p:transition spd="slow" p14:dur="2000" advTm="53422"/>
    </mc:Choice>
    <mc:Fallback xmlns="">
      <p:transition spd="slow" advTm="534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C635E5-BB31-2549-929F-5DC8AC269B52}"/>
              </a:ext>
            </a:extLst>
          </p:cNvPr>
          <p:cNvPicPr>
            <a:picLocks noChangeAspect="1"/>
          </p:cNvPicPr>
          <p:nvPr/>
        </p:nvPicPr>
        <p:blipFill>
          <a:blip r:embed="rId3"/>
          <a:stretch>
            <a:fillRect/>
          </a:stretch>
        </p:blipFill>
        <p:spPr>
          <a:xfrm>
            <a:off x="-368968" y="-1613206"/>
            <a:ext cx="12881809" cy="9647942"/>
          </a:xfrm>
          <a:prstGeom prst="rect">
            <a:avLst/>
          </a:prstGeom>
        </p:spPr>
      </p:pic>
      <p:sp>
        <p:nvSpPr>
          <p:cNvPr id="2" name="Title 1">
            <a:extLst>
              <a:ext uri="{FF2B5EF4-FFF2-40B4-BE49-F238E27FC236}">
                <a16:creationId xmlns:a16="http://schemas.microsoft.com/office/drawing/2014/main" id="{E8B558A8-B1D7-1545-A3DC-90FBCA39EE4B}"/>
              </a:ext>
            </a:extLst>
          </p:cNvPr>
          <p:cNvSpPr>
            <a:spLocks noGrp="1"/>
          </p:cNvSpPr>
          <p:nvPr>
            <p:ph type="title"/>
          </p:nvPr>
        </p:nvSpPr>
        <p:spPr/>
        <p:txBody>
          <a:bodyPr/>
          <a:lstStyle/>
          <a:p>
            <a:r>
              <a:rPr lang="en-US" dirty="0"/>
              <a:t>JSON-LD Graphs</a:t>
            </a:r>
          </a:p>
        </p:txBody>
      </p:sp>
      <p:sp>
        <p:nvSpPr>
          <p:cNvPr id="3" name="Text Placeholder 2">
            <a:extLst>
              <a:ext uri="{FF2B5EF4-FFF2-40B4-BE49-F238E27FC236}">
                <a16:creationId xmlns:a16="http://schemas.microsoft.com/office/drawing/2014/main" id="{EA7BFB18-3EE0-A14C-8E58-39E0B85111DF}"/>
              </a:ext>
            </a:extLst>
          </p:cNvPr>
          <p:cNvSpPr>
            <a:spLocks noGrp="1"/>
          </p:cNvSpPr>
          <p:nvPr>
            <p:ph type="body" idx="12"/>
          </p:nvPr>
        </p:nvSpPr>
        <p:spPr>
          <a:xfrm>
            <a:off x="627854" y="1771605"/>
            <a:ext cx="9062411" cy="4081404"/>
          </a:xfrm>
        </p:spPr>
        <p:txBody>
          <a:bodyPr/>
          <a:lstStyle/>
          <a:p>
            <a:pPr marL="285750" indent="-285750">
              <a:buFont typeface="Arial" panose="020B0604020202020204" pitchFamily="34" charset="0"/>
              <a:buChar char="•"/>
            </a:pPr>
            <a:r>
              <a:rPr lang="en-US" dirty="0"/>
              <a:t>The graph: a network of nodes connected by links</a:t>
            </a:r>
          </a:p>
          <a:p>
            <a:pPr marL="285750" indent="-285750">
              <a:buFont typeface="Arial" panose="020B0604020202020204" pitchFamily="34" charset="0"/>
              <a:buChar char="•"/>
            </a:pPr>
            <a:r>
              <a:rPr lang="en-US" dirty="0"/>
              <a:t>Used Observable</a:t>
            </a:r>
          </a:p>
          <a:p>
            <a:pPr marL="285750" indent="-285750">
              <a:buFont typeface="Arial" panose="020B0604020202020204" pitchFamily="34" charset="0"/>
              <a:buChar char="•"/>
            </a:pPr>
            <a:r>
              <a:rPr lang="en-US" dirty="0"/>
              <a:t>Good as a slide or desktop background</a:t>
            </a:r>
          </a:p>
          <a:p>
            <a:pPr marL="285750" indent="-285750">
              <a:buFont typeface="Arial" panose="020B0604020202020204" pitchFamily="34" charset="0"/>
              <a:buChar char="•"/>
            </a:pPr>
            <a:r>
              <a:rPr lang="en-US" dirty="0"/>
              <a:t>The hubs represent important courts with many convictions</a:t>
            </a:r>
          </a:p>
          <a:p>
            <a:pPr marL="285750" indent="-285750">
              <a:buFont typeface="Arial" panose="020B0604020202020204" pitchFamily="34" charset="0"/>
              <a:buChar char="•"/>
            </a:pPr>
            <a:r>
              <a:rPr lang="en-US" dirty="0"/>
              <a:t>What’s the best way to allow exploration of this data on a more useful scale?</a:t>
            </a:r>
          </a:p>
        </p:txBody>
      </p:sp>
      <p:sp>
        <p:nvSpPr>
          <p:cNvPr id="4" name="Text Placeholder 3">
            <a:extLst>
              <a:ext uri="{FF2B5EF4-FFF2-40B4-BE49-F238E27FC236}">
                <a16:creationId xmlns:a16="http://schemas.microsoft.com/office/drawing/2014/main" id="{61A422DF-EFDA-0749-AAAF-5B37F5AC651D}"/>
              </a:ext>
            </a:extLst>
          </p:cNvPr>
          <p:cNvSpPr>
            <a:spLocks noGrp="1"/>
          </p:cNvSpPr>
          <p:nvPr>
            <p:ph type="body" idx="1"/>
          </p:nvPr>
        </p:nvSpPr>
        <p:spPr/>
        <p:txBody>
          <a:bodyPr/>
          <a:lstStyle/>
          <a:p>
            <a:r>
              <a:rPr lang="en-US" dirty="0"/>
              <a:t>The whole RO-Crate</a:t>
            </a:r>
          </a:p>
        </p:txBody>
      </p:sp>
    </p:spTree>
    <p:extLst>
      <p:ext uri="{BB962C8B-B14F-4D97-AF65-F5344CB8AC3E}">
        <p14:creationId xmlns:p14="http://schemas.microsoft.com/office/powerpoint/2010/main" val="2848189069"/>
      </p:ext>
    </p:extLst>
  </p:cSld>
  <p:clrMapOvr>
    <a:masterClrMapping/>
  </p:clrMapOvr>
  <mc:AlternateContent xmlns:mc="http://schemas.openxmlformats.org/markup-compatibility/2006" xmlns:p14="http://schemas.microsoft.com/office/powerpoint/2010/main">
    <mc:Choice Requires="p14">
      <p:transition spd="slow" p14:dur="2000" advTm="97275"/>
    </mc:Choice>
    <mc:Fallback xmlns="">
      <p:transition spd="slow" advTm="972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One way to do it</a:t>
            </a:r>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xfrm>
            <a:off x="627854" y="1771605"/>
            <a:ext cx="4441255" cy="4081404"/>
          </a:xfrm>
          <a:noFill/>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600" dirty="0">
                <a:solidFill>
                  <a:schemeClr val="tx1"/>
                </a:solidFill>
              </a:rPr>
              <a:t>Tables for each data entit</a:t>
            </a:r>
            <a:r>
              <a:rPr lang="en-AU" sz="1600" dirty="0"/>
              <a:t>y</a:t>
            </a:r>
          </a:p>
          <a:p>
            <a:pPr marL="285750" indent="-285750">
              <a:buFont typeface="Arial" panose="020B0604020202020204" pitchFamily="34" charset="0"/>
              <a:buChar char="•"/>
            </a:pPr>
            <a:r>
              <a:rPr lang="en-AU" sz="1600" dirty="0">
                <a:solidFill>
                  <a:schemeClr val="tx1"/>
                </a:solidFill>
              </a:rPr>
              <a:t>Relations between them</a:t>
            </a:r>
          </a:p>
          <a:p>
            <a:pPr marL="285750" indent="-285750">
              <a:buFont typeface="Arial" panose="020B0604020202020204" pitchFamily="34" charset="0"/>
              <a:buChar char="•"/>
            </a:pPr>
            <a:r>
              <a:rPr lang="en-AU" sz="1600" dirty="0"/>
              <a:t>Search: a query which returns the Person, joined to other tables to get context</a:t>
            </a:r>
          </a:p>
          <a:p>
            <a:pPr marL="285750" indent="-285750">
              <a:buFont typeface="Arial" panose="020B0604020202020204" pitchFamily="34" charset="0"/>
              <a:buChar char="•"/>
            </a:pPr>
            <a:r>
              <a:rPr lang="en-AU" sz="1600" dirty="0"/>
              <a:t>OK for simple queries</a:t>
            </a:r>
          </a:p>
          <a:p>
            <a:pPr marL="285750" indent="-285750">
              <a:buFont typeface="Arial" panose="020B0604020202020204" pitchFamily="34" charset="0"/>
              <a:buChar char="•"/>
            </a:pPr>
            <a:r>
              <a:rPr lang="en-AU" sz="1600" dirty="0"/>
              <a:t>Complex relations will need</a:t>
            </a:r>
            <a:r>
              <a:rPr lang="en-AU" sz="1600" dirty="0">
                <a:solidFill>
                  <a:schemeClr val="tx1"/>
                </a:solidFill>
              </a:rPr>
              <a:t> well-crafted SQL for performance</a:t>
            </a:r>
          </a:p>
          <a:p>
            <a:pPr marL="285750" indent="-285750">
              <a:buFont typeface="Arial" panose="020B0604020202020204" pitchFamily="34" charset="0"/>
              <a:buChar char="•"/>
            </a:pPr>
            <a:r>
              <a:rPr lang="en-AU" sz="1600" dirty="0"/>
              <a:t>Not flexible if we want to change what we’re looking for</a:t>
            </a:r>
            <a:endParaRPr lang="en-AU" sz="1600" dirty="0">
              <a:solidFill>
                <a:schemeClr val="tx1"/>
              </a:solidFill>
            </a:endParaRPr>
          </a:p>
          <a:p>
            <a:pPr marL="285750" indent="-285750">
              <a:buFont typeface="Arial" panose="020B0604020202020204" pitchFamily="34" charset="0"/>
              <a:buChar char="•"/>
            </a:pPr>
            <a:endParaRPr lang="en-AU" sz="1600" dirty="0">
              <a:solidFill>
                <a:schemeClr val="tx1"/>
              </a:solidFill>
            </a:endParaRPr>
          </a:p>
          <a:p>
            <a:endParaRPr lang="en-US" dirty="0"/>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r>
              <a:rPr lang="en-US" dirty="0"/>
              <a:t>Relational database</a:t>
            </a:r>
          </a:p>
        </p:txBody>
      </p:sp>
      <p:sp>
        <p:nvSpPr>
          <p:cNvPr id="11" name="Text Placeholder 10">
            <a:extLst>
              <a:ext uri="{FF2B5EF4-FFF2-40B4-BE49-F238E27FC236}">
                <a16:creationId xmlns:a16="http://schemas.microsoft.com/office/drawing/2014/main" id="{F73EB1C0-B95B-6E4E-91C8-D240D99262D4}"/>
              </a:ext>
            </a:extLst>
          </p:cNvPr>
          <p:cNvSpPr>
            <a:spLocks noGrp="1"/>
          </p:cNvSpPr>
          <p:nvPr>
            <p:ph type="body" idx="18"/>
          </p:nvPr>
        </p:nvSpPr>
        <p:spPr/>
        <p:txBody>
          <a:bodyPr/>
          <a:lstStyle/>
          <a:p>
            <a:endParaRPr lang="en-US" dirty="0"/>
          </a:p>
        </p:txBody>
      </p:sp>
      <p:sp>
        <p:nvSpPr>
          <p:cNvPr id="13" name="Text Placeholder 12">
            <a:extLst>
              <a:ext uri="{FF2B5EF4-FFF2-40B4-BE49-F238E27FC236}">
                <a16:creationId xmlns:a16="http://schemas.microsoft.com/office/drawing/2014/main" id="{40D03836-270C-B643-88BC-815AAFF70599}"/>
              </a:ext>
            </a:extLst>
          </p:cNvPr>
          <p:cNvSpPr>
            <a:spLocks noGrp="1"/>
          </p:cNvSpPr>
          <p:nvPr>
            <p:ph type="body" idx="19"/>
          </p:nvPr>
        </p:nvSpPr>
        <p:spPr/>
        <p:txBody>
          <a:bodyPr/>
          <a:lstStyle/>
          <a:p>
            <a:endParaRPr lang="en-US"/>
          </a:p>
        </p:txBody>
      </p:sp>
      <p:sp>
        <p:nvSpPr>
          <p:cNvPr id="15" name="Text Placeholder 14">
            <a:extLst>
              <a:ext uri="{FF2B5EF4-FFF2-40B4-BE49-F238E27FC236}">
                <a16:creationId xmlns:a16="http://schemas.microsoft.com/office/drawing/2014/main" id="{583D1190-AAE8-0544-93BB-53BEE169DA32}"/>
              </a:ext>
            </a:extLst>
          </p:cNvPr>
          <p:cNvSpPr>
            <a:spLocks noGrp="1"/>
          </p:cNvSpPr>
          <p:nvPr>
            <p:ph type="body" idx="16"/>
          </p:nvPr>
        </p:nvSpPr>
        <p:spPr/>
        <p:txBody>
          <a:bodyPr/>
          <a:lstStyle/>
          <a:p>
            <a:endParaRPr lang="en-US"/>
          </a:p>
        </p:txBody>
      </p:sp>
      <p:sp>
        <p:nvSpPr>
          <p:cNvPr id="17" name="Text Placeholder 16">
            <a:extLst>
              <a:ext uri="{FF2B5EF4-FFF2-40B4-BE49-F238E27FC236}">
                <a16:creationId xmlns:a16="http://schemas.microsoft.com/office/drawing/2014/main" id="{3ADB49F5-8D2B-3644-B737-B846F5699F1F}"/>
              </a:ext>
            </a:extLst>
          </p:cNvPr>
          <p:cNvSpPr>
            <a:spLocks noGrp="1"/>
          </p:cNvSpPr>
          <p:nvPr>
            <p:ph type="body" idx="17"/>
          </p:nvPr>
        </p:nvSpPr>
        <p:spPr/>
        <p:txBody>
          <a:bodyPr/>
          <a:lstStyle/>
          <a:p>
            <a:endParaRPr lang="en-US" dirty="0"/>
          </a:p>
        </p:txBody>
      </p:sp>
      <p:sp>
        <p:nvSpPr>
          <p:cNvPr id="18" name="Rectangle 17">
            <a:extLst>
              <a:ext uri="{FF2B5EF4-FFF2-40B4-BE49-F238E27FC236}">
                <a16:creationId xmlns:a16="http://schemas.microsoft.com/office/drawing/2014/main" id="{EB6479BB-747C-BB4D-8195-277C2E1978E4}"/>
              </a:ext>
            </a:extLst>
          </p:cNvPr>
          <p:cNvSpPr/>
          <p:nvPr/>
        </p:nvSpPr>
        <p:spPr>
          <a:xfrm>
            <a:off x="5070763" y="589218"/>
            <a:ext cx="6626431" cy="541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agnetic Disk 18">
            <a:extLst>
              <a:ext uri="{FF2B5EF4-FFF2-40B4-BE49-F238E27FC236}">
                <a16:creationId xmlns:a16="http://schemas.microsoft.com/office/drawing/2014/main" id="{B3078DC8-5B96-A44F-92CF-7C41A3DC5021}"/>
              </a:ext>
            </a:extLst>
          </p:cNvPr>
          <p:cNvSpPr/>
          <p:nvPr/>
        </p:nvSpPr>
        <p:spPr>
          <a:xfrm>
            <a:off x="5290687" y="3371728"/>
            <a:ext cx="2268187" cy="1676787"/>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SQL</a:t>
            </a:r>
          </a:p>
        </p:txBody>
      </p:sp>
      <p:sp>
        <p:nvSpPr>
          <p:cNvPr id="20" name="TextBox 19">
            <a:extLst>
              <a:ext uri="{FF2B5EF4-FFF2-40B4-BE49-F238E27FC236}">
                <a16:creationId xmlns:a16="http://schemas.microsoft.com/office/drawing/2014/main" id="{E442CDAD-EF5C-B243-91EF-302A23E3EE0B}"/>
              </a:ext>
            </a:extLst>
          </p:cNvPr>
          <p:cNvSpPr txBox="1"/>
          <p:nvPr/>
        </p:nvSpPr>
        <p:spPr>
          <a:xfrm>
            <a:off x="5332251" y="820552"/>
            <a:ext cx="2185060" cy="1754326"/>
          </a:xfrm>
          <a:prstGeom prst="rect">
            <a:avLst/>
          </a:prstGeom>
          <a:noFill/>
          <a:ln>
            <a:solidFill>
              <a:schemeClr val="tx1"/>
            </a:solidFill>
          </a:ln>
        </p:spPr>
        <p:txBody>
          <a:bodyPr wrap="square" rtlCol="0">
            <a:spAutoFit/>
          </a:bodyPr>
          <a:lstStyle/>
          <a:p>
            <a:r>
              <a:rPr lang="en-US" b="1" dirty="0"/>
              <a:t>Person</a:t>
            </a:r>
          </a:p>
          <a:p>
            <a:r>
              <a:rPr lang="en-US" dirty="0"/>
              <a:t>ID</a:t>
            </a:r>
          </a:p>
          <a:p>
            <a:r>
              <a:rPr lang="en-US" dirty="0"/>
              <a:t>Surname</a:t>
            </a:r>
          </a:p>
          <a:p>
            <a:r>
              <a:rPr lang="en-US" dirty="0" err="1"/>
              <a:t>Givenname</a:t>
            </a:r>
            <a:endParaRPr lang="en-US" dirty="0"/>
          </a:p>
          <a:p>
            <a:r>
              <a:rPr lang="en-US" dirty="0"/>
              <a:t>DOB</a:t>
            </a:r>
          </a:p>
          <a:p>
            <a:endParaRPr lang="en-US" dirty="0"/>
          </a:p>
        </p:txBody>
      </p:sp>
      <p:sp>
        <p:nvSpPr>
          <p:cNvPr id="21" name="TextBox 20">
            <a:extLst>
              <a:ext uri="{FF2B5EF4-FFF2-40B4-BE49-F238E27FC236}">
                <a16:creationId xmlns:a16="http://schemas.microsoft.com/office/drawing/2014/main" id="{A6683526-B136-9E47-B7E4-518DF287B90C}"/>
              </a:ext>
            </a:extLst>
          </p:cNvPr>
          <p:cNvSpPr txBox="1"/>
          <p:nvPr/>
        </p:nvSpPr>
        <p:spPr>
          <a:xfrm>
            <a:off x="8514722" y="855704"/>
            <a:ext cx="2185060" cy="2308324"/>
          </a:xfrm>
          <a:prstGeom prst="rect">
            <a:avLst/>
          </a:prstGeom>
          <a:noFill/>
          <a:ln>
            <a:solidFill>
              <a:schemeClr val="tx1"/>
            </a:solidFill>
          </a:ln>
        </p:spPr>
        <p:txBody>
          <a:bodyPr wrap="square" rtlCol="0">
            <a:spAutoFit/>
          </a:bodyPr>
          <a:lstStyle/>
          <a:p>
            <a:r>
              <a:rPr lang="en-US" b="1" dirty="0"/>
              <a:t>Sentence</a:t>
            </a:r>
          </a:p>
          <a:p>
            <a:r>
              <a:rPr lang="en-US" dirty="0"/>
              <a:t>ID</a:t>
            </a:r>
          </a:p>
          <a:p>
            <a:r>
              <a:rPr lang="en-US" dirty="0" err="1"/>
              <a:t>Person_ID</a:t>
            </a:r>
            <a:endParaRPr lang="en-US" dirty="0"/>
          </a:p>
          <a:p>
            <a:r>
              <a:rPr lang="en-US" dirty="0" err="1"/>
              <a:t>Court_ID</a:t>
            </a:r>
            <a:endParaRPr lang="en-US" dirty="0"/>
          </a:p>
          <a:p>
            <a:r>
              <a:rPr lang="en-US" dirty="0"/>
              <a:t>Offence</a:t>
            </a:r>
          </a:p>
          <a:p>
            <a:r>
              <a:rPr lang="en-US" dirty="0"/>
              <a:t>Sentence</a:t>
            </a:r>
          </a:p>
          <a:p>
            <a:r>
              <a:rPr lang="en-US" dirty="0"/>
              <a:t>Date</a:t>
            </a:r>
          </a:p>
          <a:p>
            <a:endParaRPr lang="en-US" dirty="0"/>
          </a:p>
        </p:txBody>
      </p:sp>
      <p:sp>
        <p:nvSpPr>
          <p:cNvPr id="22" name="TextBox 21">
            <a:extLst>
              <a:ext uri="{FF2B5EF4-FFF2-40B4-BE49-F238E27FC236}">
                <a16:creationId xmlns:a16="http://schemas.microsoft.com/office/drawing/2014/main" id="{12E83CA8-47B8-5548-8D98-47AA2CF69DC6}"/>
              </a:ext>
            </a:extLst>
          </p:cNvPr>
          <p:cNvSpPr txBox="1"/>
          <p:nvPr/>
        </p:nvSpPr>
        <p:spPr>
          <a:xfrm>
            <a:off x="8505298" y="3768343"/>
            <a:ext cx="2194484" cy="1754326"/>
          </a:xfrm>
          <a:prstGeom prst="rect">
            <a:avLst/>
          </a:prstGeom>
          <a:noFill/>
          <a:ln>
            <a:solidFill>
              <a:schemeClr val="tx1"/>
            </a:solidFill>
          </a:ln>
        </p:spPr>
        <p:txBody>
          <a:bodyPr wrap="square" rtlCol="0">
            <a:spAutoFit/>
          </a:bodyPr>
          <a:lstStyle/>
          <a:p>
            <a:r>
              <a:rPr lang="en-US" b="1" dirty="0"/>
              <a:t>Place</a:t>
            </a:r>
          </a:p>
          <a:p>
            <a:r>
              <a:rPr lang="en-US" dirty="0"/>
              <a:t>ID</a:t>
            </a:r>
          </a:p>
          <a:p>
            <a:r>
              <a:rPr lang="en-US" dirty="0"/>
              <a:t>Name</a:t>
            </a:r>
          </a:p>
          <a:p>
            <a:r>
              <a:rPr lang="en-US" dirty="0"/>
              <a:t>Lat</a:t>
            </a:r>
          </a:p>
          <a:p>
            <a:r>
              <a:rPr lang="en-US" dirty="0"/>
              <a:t>Long</a:t>
            </a:r>
          </a:p>
          <a:p>
            <a:endParaRPr lang="en-US" dirty="0"/>
          </a:p>
        </p:txBody>
      </p:sp>
      <p:cxnSp>
        <p:nvCxnSpPr>
          <p:cNvPr id="28" name="Straight Connector 27">
            <a:extLst>
              <a:ext uri="{FF2B5EF4-FFF2-40B4-BE49-F238E27FC236}">
                <a16:creationId xmlns:a16="http://schemas.microsoft.com/office/drawing/2014/main" id="{23AC0FF1-F7CB-6040-9868-F1C5E5CD6CE4}"/>
              </a:ext>
            </a:extLst>
          </p:cNvPr>
          <p:cNvCxnSpPr>
            <a:stCxn id="20" idx="3"/>
          </p:cNvCxnSpPr>
          <p:nvPr/>
        </p:nvCxnSpPr>
        <p:spPr>
          <a:xfrm>
            <a:off x="7517311" y="1697715"/>
            <a:ext cx="987987" cy="312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7193C88-BAE6-2242-AAF0-8FD8466847EE}"/>
              </a:ext>
            </a:extLst>
          </p:cNvPr>
          <p:cNvCxnSpPr>
            <a:cxnSpLocks/>
            <a:stCxn id="21" idx="2"/>
            <a:endCxn id="22" idx="0"/>
          </p:cNvCxnSpPr>
          <p:nvPr/>
        </p:nvCxnSpPr>
        <p:spPr>
          <a:xfrm flipH="1">
            <a:off x="9602540" y="3164028"/>
            <a:ext cx="4712" cy="6043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885593"/>
      </p:ext>
    </p:extLst>
  </p:cSld>
  <p:clrMapOvr>
    <a:masterClrMapping/>
  </p:clrMapOvr>
  <mc:AlternateContent xmlns:mc="http://schemas.openxmlformats.org/markup-compatibility/2006" xmlns:p14="http://schemas.microsoft.com/office/powerpoint/2010/main">
    <mc:Choice Requires="p14">
      <p:transition spd="slow" p14:dur="2000" advTm="84025"/>
    </mc:Choice>
    <mc:Fallback xmlns="">
      <p:transition spd="slow" advTm="840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The Oni way to do it</a:t>
            </a:r>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xfrm>
            <a:off x="627854" y="1771605"/>
            <a:ext cx="4441255" cy="4081404"/>
          </a:xfrm>
          <a:noFill/>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600" dirty="0"/>
              <a:t>Oni’s indexer transforms JSON-LD items to </a:t>
            </a:r>
            <a:r>
              <a:rPr lang="en-AU" sz="1600" dirty="0" err="1"/>
              <a:t>Solr</a:t>
            </a:r>
            <a:r>
              <a:rPr lang="en-AU" sz="1600" dirty="0"/>
              <a:t> documents, based on config</a:t>
            </a:r>
          </a:p>
          <a:p>
            <a:pPr marL="285750" indent="-285750">
              <a:buFont typeface="Arial" panose="020B0604020202020204" pitchFamily="34" charset="0"/>
              <a:buChar char="•"/>
            </a:pPr>
            <a:r>
              <a:rPr lang="en-AU" sz="1600" dirty="0"/>
              <a:t>This is the config for a Person</a:t>
            </a:r>
          </a:p>
          <a:p>
            <a:pPr marL="285750" indent="-285750">
              <a:buFont typeface="Arial" panose="020B0604020202020204" pitchFamily="34" charset="0"/>
              <a:buChar char="•"/>
            </a:pPr>
            <a:r>
              <a:rPr lang="en-AU" sz="1600" dirty="0"/>
              <a:t>Fields from the item itself (name)</a:t>
            </a:r>
          </a:p>
          <a:p>
            <a:pPr marL="285750" indent="-285750">
              <a:buFont typeface="Arial" panose="020B0604020202020204" pitchFamily="34" charset="0"/>
              <a:buChar char="•"/>
            </a:pPr>
            <a:r>
              <a:rPr lang="en-AU" sz="1600" dirty="0">
                <a:solidFill>
                  <a:schemeClr val="tx1"/>
                </a:solidFill>
              </a:rPr>
              <a:t>Resolve lookups into another item by id</a:t>
            </a:r>
          </a:p>
          <a:p>
            <a:pPr marL="285750" indent="-285750">
              <a:buFont typeface="Arial" panose="020B0604020202020204" pitchFamily="34" charset="0"/>
              <a:buChar char="•"/>
            </a:pPr>
            <a:r>
              <a:rPr lang="en-AU" sz="1600" dirty="0"/>
              <a:t>Resolve lookups via intermediate items</a:t>
            </a:r>
          </a:p>
          <a:p>
            <a:pPr marL="285750" indent="-285750">
              <a:buFont typeface="Arial" panose="020B0604020202020204" pitchFamily="34" charset="0"/>
              <a:buChar char="•"/>
            </a:pPr>
            <a:r>
              <a:rPr lang="en-AU" sz="1600" dirty="0">
                <a:solidFill>
                  <a:schemeClr val="tx1"/>
                </a:solidFill>
              </a:rPr>
              <a:t>Capture everything along the</a:t>
            </a:r>
            <a:r>
              <a:rPr lang="en-AU" sz="1600" dirty="0"/>
              <a:t> way</a:t>
            </a:r>
          </a:p>
          <a:p>
            <a:pPr marL="285750" indent="-285750">
              <a:buFont typeface="Arial" panose="020B0604020202020204" pitchFamily="34" charset="0"/>
              <a:buChar char="•"/>
            </a:pPr>
            <a:r>
              <a:rPr lang="en-AU" sz="1600" dirty="0">
                <a:solidFill>
                  <a:schemeClr val="tx1"/>
                </a:solidFill>
              </a:rPr>
              <a:t>The subgraph is a Person’s local context</a:t>
            </a:r>
            <a:endParaRPr lang="en-AU" sz="1800" dirty="0">
              <a:solidFill>
                <a:schemeClr val="tx1"/>
              </a:solidFill>
            </a:endParaRPr>
          </a:p>
          <a:p>
            <a:pPr marL="285750" indent="-285750">
              <a:buFont typeface="Arial" panose="020B0604020202020204" pitchFamily="34" charset="0"/>
              <a:buChar char="•"/>
            </a:pPr>
            <a:r>
              <a:rPr lang="en-AU" sz="1600" dirty="0"/>
              <a:t>Redundant, but it doesn’t matter</a:t>
            </a:r>
            <a:endParaRPr lang="en-AU" sz="1600" dirty="0">
              <a:solidFill>
                <a:schemeClr val="tx1"/>
              </a:solidFill>
            </a:endParaRPr>
          </a:p>
          <a:p>
            <a:endParaRPr lang="en-US" dirty="0"/>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r>
              <a:rPr lang="en-US" dirty="0"/>
              <a:t>Index an item’s context</a:t>
            </a:r>
          </a:p>
        </p:txBody>
      </p:sp>
      <p:sp>
        <p:nvSpPr>
          <p:cNvPr id="11" name="Text Placeholder 10">
            <a:extLst>
              <a:ext uri="{FF2B5EF4-FFF2-40B4-BE49-F238E27FC236}">
                <a16:creationId xmlns:a16="http://schemas.microsoft.com/office/drawing/2014/main" id="{F73EB1C0-B95B-6E4E-91C8-D240D99262D4}"/>
              </a:ext>
            </a:extLst>
          </p:cNvPr>
          <p:cNvSpPr>
            <a:spLocks noGrp="1"/>
          </p:cNvSpPr>
          <p:nvPr>
            <p:ph type="body" idx="18"/>
          </p:nvPr>
        </p:nvSpPr>
        <p:spPr/>
        <p:txBody>
          <a:bodyPr/>
          <a:lstStyle/>
          <a:p>
            <a:endParaRPr lang="en-US" dirty="0"/>
          </a:p>
        </p:txBody>
      </p:sp>
      <p:sp>
        <p:nvSpPr>
          <p:cNvPr id="13" name="Text Placeholder 12">
            <a:extLst>
              <a:ext uri="{FF2B5EF4-FFF2-40B4-BE49-F238E27FC236}">
                <a16:creationId xmlns:a16="http://schemas.microsoft.com/office/drawing/2014/main" id="{40D03836-270C-B643-88BC-815AAFF70599}"/>
              </a:ext>
            </a:extLst>
          </p:cNvPr>
          <p:cNvSpPr>
            <a:spLocks noGrp="1"/>
          </p:cNvSpPr>
          <p:nvPr>
            <p:ph type="body" idx="19"/>
          </p:nvPr>
        </p:nvSpPr>
        <p:spPr/>
        <p:txBody>
          <a:bodyPr/>
          <a:lstStyle/>
          <a:p>
            <a:endParaRPr lang="en-US"/>
          </a:p>
        </p:txBody>
      </p:sp>
      <p:sp>
        <p:nvSpPr>
          <p:cNvPr id="15" name="Text Placeholder 14">
            <a:extLst>
              <a:ext uri="{FF2B5EF4-FFF2-40B4-BE49-F238E27FC236}">
                <a16:creationId xmlns:a16="http://schemas.microsoft.com/office/drawing/2014/main" id="{583D1190-AAE8-0544-93BB-53BEE169DA32}"/>
              </a:ext>
            </a:extLst>
          </p:cNvPr>
          <p:cNvSpPr>
            <a:spLocks noGrp="1"/>
          </p:cNvSpPr>
          <p:nvPr>
            <p:ph type="body" idx="16"/>
          </p:nvPr>
        </p:nvSpPr>
        <p:spPr/>
        <p:txBody>
          <a:bodyPr/>
          <a:lstStyle/>
          <a:p>
            <a:endParaRPr lang="en-US"/>
          </a:p>
        </p:txBody>
      </p:sp>
      <p:sp>
        <p:nvSpPr>
          <p:cNvPr id="17" name="Text Placeholder 16">
            <a:extLst>
              <a:ext uri="{FF2B5EF4-FFF2-40B4-BE49-F238E27FC236}">
                <a16:creationId xmlns:a16="http://schemas.microsoft.com/office/drawing/2014/main" id="{3ADB49F5-8D2B-3644-B737-B846F5699F1F}"/>
              </a:ext>
            </a:extLst>
          </p:cNvPr>
          <p:cNvSpPr>
            <a:spLocks noGrp="1"/>
          </p:cNvSpPr>
          <p:nvPr>
            <p:ph type="body" idx="17"/>
          </p:nvPr>
        </p:nvSpPr>
        <p:spPr/>
        <p:txBody>
          <a:bodyPr/>
          <a:lstStyle/>
          <a:p>
            <a:endParaRPr lang="en-US" dirty="0"/>
          </a:p>
        </p:txBody>
      </p:sp>
      <p:sp>
        <p:nvSpPr>
          <p:cNvPr id="18" name="Rectangle 17">
            <a:extLst>
              <a:ext uri="{FF2B5EF4-FFF2-40B4-BE49-F238E27FC236}">
                <a16:creationId xmlns:a16="http://schemas.microsoft.com/office/drawing/2014/main" id="{EB6479BB-747C-BB4D-8195-277C2E1978E4}"/>
              </a:ext>
            </a:extLst>
          </p:cNvPr>
          <p:cNvSpPr/>
          <p:nvPr/>
        </p:nvSpPr>
        <p:spPr>
          <a:xfrm>
            <a:off x="5070763" y="589218"/>
            <a:ext cx="6626431" cy="541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DD4EB7-AE78-144C-912D-69001FD203B7}"/>
              </a:ext>
            </a:extLst>
          </p:cNvPr>
          <p:cNvPicPr>
            <a:picLocks noChangeAspect="1"/>
          </p:cNvPicPr>
          <p:nvPr/>
        </p:nvPicPr>
        <p:blipFill>
          <a:blip r:embed="rId3"/>
          <a:srcRect/>
          <a:stretch/>
        </p:blipFill>
        <p:spPr>
          <a:xfrm>
            <a:off x="5445875" y="576660"/>
            <a:ext cx="5785342" cy="2282532"/>
          </a:xfrm>
          <a:prstGeom prst="rect">
            <a:avLst/>
          </a:prstGeom>
        </p:spPr>
      </p:pic>
      <p:pic>
        <p:nvPicPr>
          <p:cNvPr id="12" name="Graphic 11">
            <a:extLst>
              <a:ext uri="{FF2B5EF4-FFF2-40B4-BE49-F238E27FC236}">
                <a16:creationId xmlns:a16="http://schemas.microsoft.com/office/drawing/2014/main" id="{2856FBC4-04BF-294E-A5DD-3B8E2AD8D8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1183" y="1935384"/>
            <a:ext cx="4622233" cy="4622233"/>
          </a:xfrm>
          <a:prstGeom prst="rect">
            <a:avLst/>
          </a:prstGeom>
        </p:spPr>
      </p:pic>
    </p:spTree>
    <p:extLst>
      <p:ext uri="{BB962C8B-B14F-4D97-AF65-F5344CB8AC3E}">
        <p14:creationId xmlns:p14="http://schemas.microsoft.com/office/powerpoint/2010/main" val="3336906951"/>
      </p:ext>
    </p:extLst>
  </p:cSld>
  <p:clrMapOvr>
    <a:masterClrMapping/>
  </p:clrMapOvr>
  <mc:AlternateContent xmlns:mc="http://schemas.openxmlformats.org/markup-compatibility/2006" xmlns:p14="http://schemas.microsoft.com/office/powerpoint/2010/main">
    <mc:Choice Requires="p14">
      <p:transition spd="slow" p14:dur="2000" advTm="186697"/>
    </mc:Choice>
    <mc:Fallback xmlns="">
      <p:transition spd="slow" advTm="1866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F06-E1C3-5444-A753-71963B20DC0D}"/>
              </a:ext>
            </a:extLst>
          </p:cNvPr>
          <p:cNvSpPr>
            <a:spLocks noGrp="1"/>
          </p:cNvSpPr>
          <p:nvPr>
            <p:ph type="title"/>
          </p:nvPr>
        </p:nvSpPr>
        <p:spPr/>
        <p:txBody>
          <a:bodyPr/>
          <a:lstStyle/>
          <a:p>
            <a:r>
              <a:rPr lang="en-US" dirty="0"/>
              <a:t>The Oni way to do it</a:t>
            </a:r>
          </a:p>
        </p:txBody>
      </p:sp>
      <p:sp>
        <p:nvSpPr>
          <p:cNvPr id="3" name="Text Placeholder 2">
            <a:extLst>
              <a:ext uri="{FF2B5EF4-FFF2-40B4-BE49-F238E27FC236}">
                <a16:creationId xmlns:a16="http://schemas.microsoft.com/office/drawing/2014/main" id="{AA95687C-910D-6346-9F29-BCD3C3E32370}"/>
              </a:ext>
            </a:extLst>
          </p:cNvPr>
          <p:cNvSpPr>
            <a:spLocks noGrp="1"/>
          </p:cNvSpPr>
          <p:nvPr>
            <p:ph type="body" idx="12"/>
          </p:nvPr>
        </p:nvSpPr>
        <p:spPr>
          <a:xfrm>
            <a:off x="627854" y="1771605"/>
            <a:ext cx="4441255" cy="4081404"/>
          </a:xfrm>
          <a:noFill/>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600" dirty="0"/>
              <a:t>But: what’s the browser supposed to do with a chunk of JSON-LD?</a:t>
            </a:r>
          </a:p>
          <a:p>
            <a:pPr marL="285750" indent="-285750">
              <a:buFont typeface="Arial" panose="020B0604020202020204" pitchFamily="34" charset="0"/>
              <a:buChar char="•"/>
            </a:pPr>
            <a:r>
              <a:rPr lang="en-AU" sz="1600" dirty="0"/>
              <a:t>The RO-Crate library already has code to render a JSON-LD graph as HTML</a:t>
            </a:r>
          </a:p>
          <a:p>
            <a:pPr marL="285750" indent="-285750">
              <a:buFont typeface="Arial" panose="020B0604020202020204" pitchFamily="34" charset="0"/>
              <a:buChar char="•"/>
            </a:pPr>
            <a:r>
              <a:rPr lang="en-AU" sz="1600" dirty="0">
                <a:solidFill>
                  <a:schemeClr val="tx1"/>
                </a:solidFill>
              </a:rPr>
              <a:t>The frontend uses the same code to render a subgraph</a:t>
            </a:r>
          </a:p>
          <a:p>
            <a:pPr marL="285750" indent="-285750">
              <a:buFont typeface="Arial" panose="020B0604020202020204" pitchFamily="34" charset="0"/>
              <a:buChar char="•"/>
            </a:pPr>
            <a:r>
              <a:rPr lang="en-AU" sz="1600" dirty="0">
                <a:solidFill>
                  <a:schemeClr val="tx1"/>
                </a:solidFill>
              </a:rPr>
              <a:t>We can change what the context looks like by changing the index – there’s no extra frontend config required</a:t>
            </a:r>
          </a:p>
          <a:p>
            <a:pPr marL="285750" indent="-285750">
              <a:buFont typeface="Arial" panose="020B0604020202020204" pitchFamily="34" charset="0"/>
              <a:buChar char="•"/>
            </a:pPr>
            <a:endParaRPr lang="en-AU" sz="1600" dirty="0">
              <a:solidFill>
                <a:schemeClr val="tx1"/>
              </a:solidFill>
            </a:endParaRPr>
          </a:p>
          <a:p>
            <a:endParaRPr lang="en-US" dirty="0"/>
          </a:p>
        </p:txBody>
      </p:sp>
      <p:sp>
        <p:nvSpPr>
          <p:cNvPr id="4" name="Text Placeholder 3">
            <a:extLst>
              <a:ext uri="{FF2B5EF4-FFF2-40B4-BE49-F238E27FC236}">
                <a16:creationId xmlns:a16="http://schemas.microsoft.com/office/drawing/2014/main" id="{E398085E-07CA-454F-A9BF-5D440842C5E5}"/>
              </a:ext>
            </a:extLst>
          </p:cNvPr>
          <p:cNvSpPr>
            <a:spLocks noGrp="1"/>
          </p:cNvSpPr>
          <p:nvPr>
            <p:ph type="body" idx="1"/>
          </p:nvPr>
        </p:nvSpPr>
        <p:spPr/>
        <p:txBody>
          <a:bodyPr/>
          <a:lstStyle/>
          <a:p>
            <a:r>
              <a:rPr lang="en-US" dirty="0"/>
              <a:t>Render the subgraph</a:t>
            </a:r>
          </a:p>
        </p:txBody>
      </p:sp>
      <p:sp>
        <p:nvSpPr>
          <p:cNvPr id="11" name="Text Placeholder 10">
            <a:extLst>
              <a:ext uri="{FF2B5EF4-FFF2-40B4-BE49-F238E27FC236}">
                <a16:creationId xmlns:a16="http://schemas.microsoft.com/office/drawing/2014/main" id="{F73EB1C0-B95B-6E4E-91C8-D240D99262D4}"/>
              </a:ext>
            </a:extLst>
          </p:cNvPr>
          <p:cNvSpPr>
            <a:spLocks noGrp="1"/>
          </p:cNvSpPr>
          <p:nvPr>
            <p:ph type="body" idx="18"/>
          </p:nvPr>
        </p:nvSpPr>
        <p:spPr/>
        <p:txBody>
          <a:bodyPr/>
          <a:lstStyle/>
          <a:p>
            <a:endParaRPr lang="en-US" dirty="0"/>
          </a:p>
        </p:txBody>
      </p:sp>
      <p:sp>
        <p:nvSpPr>
          <p:cNvPr id="13" name="Text Placeholder 12">
            <a:extLst>
              <a:ext uri="{FF2B5EF4-FFF2-40B4-BE49-F238E27FC236}">
                <a16:creationId xmlns:a16="http://schemas.microsoft.com/office/drawing/2014/main" id="{40D03836-270C-B643-88BC-815AAFF70599}"/>
              </a:ext>
            </a:extLst>
          </p:cNvPr>
          <p:cNvSpPr>
            <a:spLocks noGrp="1"/>
          </p:cNvSpPr>
          <p:nvPr>
            <p:ph type="body" idx="19"/>
          </p:nvPr>
        </p:nvSpPr>
        <p:spPr/>
        <p:txBody>
          <a:bodyPr/>
          <a:lstStyle/>
          <a:p>
            <a:endParaRPr lang="en-US"/>
          </a:p>
        </p:txBody>
      </p:sp>
      <p:sp>
        <p:nvSpPr>
          <p:cNvPr id="15" name="Text Placeholder 14">
            <a:extLst>
              <a:ext uri="{FF2B5EF4-FFF2-40B4-BE49-F238E27FC236}">
                <a16:creationId xmlns:a16="http://schemas.microsoft.com/office/drawing/2014/main" id="{583D1190-AAE8-0544-93BB-53BEE169DA32}"/>
              </a:ext>
            </a:extLst>
          </p:cNvPr>
          <p:cNvSpPr>
            <a:spLocks noGrp="1"/>
          </p:cNvSpPr>
          <p:nvPr>
            <p:ph type="body" idx="16"/>
          </p:nvPr>
        </p:nvSpPr>
        <p:spPr/>
        <p:txBody>
          <a:bodyPr/>
          <a:lstStyle/>
          <a:p>
            <a:endParaRPr lang="en-US"/>
          </a:p>
        </p:txBody>
      </p:sp>
      <p:sp>
        <p:nvSpPr>
          <p:cNvPr id="17" name="Text Placeholder 16">
            <a:extLst>
              <a:ext uri="{FF2B5EF4-FFF2-40B4-BE49-F238E27FC236}">
                <a16:creationId xmlns:a16="http://schemas.microsoft.com/office/drawing/2014/main" id="{3ADB49F5-8D2B-3644-B737-B846F5699F1F}"/>
              </a:ext>
            </a:extLst>
          </p:cNvPr>
          <p:cNvSpPr>
            <a:spLocks noGrp="1"/>
          </p:cNvSpPr>
          <p:nvPr>
            <p:ph type="body" idx="17"/>
          </p:nvPr>
        </p:nvSpPr>
        <p:spPr/>
        <p:txBody>
          <a:bodyPr/>
          <a:lstStyle/>
          <a:p>
            <a:endParaRPr lang="en-US" dirty="0"/>
          </a:p>
        </p:txBody>
      </p:sp>
      <p:sp>
        <p:nvSpPr>
          <p:cNvPr id="18" name="Rectangle 17">
            <a:extLst>
              <a:ext uri="{FF2B5EF4-FFF2-40B4-BE49-F238E27FC236}">
                <a16:creationId xmlns:a16="http://schemas.microsoft.com/office/drawing/2014/main" id="{EB6479BB-747C-BB4D-8195-277C2E1978E4}"/>
              </a:ext>
            </a:extLst>
          </p:cNvPr>
          <p:cNvSpPr/>
          <p:nvPr/>
        </p:nvSpPr>
        <p:spPr>
          <a:xfrm>
            <a:off x="5070763" y="589218"/>
            <a:ext cx="6626431" cy="541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1161072-6A62-314A-A85C-81161F758479}"/>
              </a:ext>
            </a:extLst>
          </p:cNvPr>
          <p:cNvPicPr>
            <a:picLocks noChangeAspect="1"/>
          </p:cNvPicPr>
          <p:nvPr/>
        </p:nvPicPr>
        <p:blipFill>
          <a:blip r:embed="rId3"/>
          <a:stretch>
            <a:fillRect/>
          </a:stretch>
        </p:blipFill>
        <p:spPr>
          <a:xfrm>
            <a:off x="6715199" y="740202"/>
            <a:ext cx="4614860" cy="4979877"/>
          </a:xfrm>
          <a:prstGeom prst="rect">
            <a:avLst/>
          </a:prstGeom>
        </p:spPr>
      </p:pic>
    </p:spTree>
    <p:extLst>
      <p:ext uri="{BB962C8B-B14F-4D97-AF65-F5344CB8AC3E}">
        <p14:creationId xmlns:p14="http://schemas.microsoft.com/office/powerpoint/2010/main" val="1574150049"/>
      </p:ext>
    </p:extLst>
  </p:cSld>
  <p:clrMapOvr>
    <a:masterClrMapping/>
  </p:clrMapOvr>
  <mc:AlternateContent xmlns:mc="http://schemas.openxmlformats.org/markup-compatibility/2006" xmlns:p14="http://schemas.microsoft.com/office/powerpoint/2010/main">
    <mc:Choice Requires="p14">
      <p:transition spd="slow" p14:dur="2000" advTm="86074"/>
    </mc:Choice>
    <mc:Fallback xmlns="">
      <p:transition spd="slow" advTm="86074"/>
    </mc:Fallback>
  </mc:AlternateContent>
</p:sld>
</file>

<file path=ppt/theme/theme1.xml><?xml version="1.0" encoding="utf-8"?>
<a:theme xmlns:a="http://schemas.openxmlformats.org/drawingml/2006/main" name="Office Theme">
  <a:themeElements>
    <a:clrScheme name="211">
      <a:dk1>
        <a:srgbClr val="000000"/>
      </a:dk1>
      <a:lt1>
        <a:srgbClr val="FFFFFF"/>
      </a:lt1>
      <a:dk2>
        <a:srgbClr val="323232"/>
      </a:dk2>
      <a:lt2>
        <a:srgbClr val="B2B2B2"/>
      </a:lt2>
      <a:accent1>
        <a:srgbClr val="0F4BEB"/>
      </a:accent1>
      <a:accent2>
        <a:srgbClr val="FF2305"/>
      </a:accent2>
      <a:accent3>
        <a:srgbClr val="000000"/>
      </a:accent3>
      <a:accent4>
        <a:srgbClr val="FAF528"/>
      </a:accent4>
      <a:accent5>
        <a:srgbClr val="09D369"/>
      </a:accent5>
      <a:accent6>
        <a:srgbClr val="FF9600"/>
      </a:accent6>
      <a:hlink>
        <a:srgbClr val="00B7E0"/>
      </a:hlink>
      <a:folHlink>
        <a:srgbClr val="00B7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UTS Powerpoint template_16x9_C" id="{56903312-0FE4-C449-A7FA-24BDDAA5CF8E}" vid="{E48EE050-A1C3-EE49-88A2-7B686BC680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5F236411D1385A448DD499B680FE959C|937198175" UniqueId="5c3d33af-dfb0-4dc3-a677-e0ed37b5234a">
      <p:Name>Auditing</p:Name>
      <p:Description>Audits user actions on documents and list items to the Audit Log.</p:Description>
      <p:CustomData>
        <Audit>
          <View/>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5F236411D1385A448DD499B680FE959C" ma:contentTypeVersion="5" ma:contentTypeDescription="Create a new document." ma:contentTypeScope="" ma:versionID="356e63679b5ba21a5ed7203213ec0c9f">
  <xsd:schema xmlns:xsd="http://www.w3.org/2001/XMLSchema" xmlns:xs="http://www.w3.org/2001/XMLSchema" xmlns:p="http://schemas.microsoft.com/office/2006/metadata/properties" xmlns:ns1="http://schemas.microsoft.com/sharepoint/v3" xmlns:ns2="599cdadb-518c-4a4c-85ba-dbf7adc631b4" xmlns:ns3="420b5d22-3341-4f60-b4d6-57d88f13fbf6" targetNamespace="http://schemas.microsoft.com/office/2006/metadata/properties" ma:root="true" ma:fieldsID="ac2e0ee9ae3581c01341be6bc1f53829" ns1:_="" ns2:_="" ns3:_="">
    <xsd:import namespace="http://schemas.microsoft.com/sharepoint/v3"/>
    <xsd:import namespace="599cdadb-518c-4a4c-85ba-dbf7adc631b4"/>
    <xsd:import namespace="420b5d22-3341-4f60-b4d6-57d88f13fbf6"/>
    <xsd:element name="properties">
      <xsd:complexType>
        <xsd:sequence>
          <xsd:element name="documentManagement">
            <xsd:complexType>
              <xsd:all>
                <xsd:element ref="ns2:KeyDocument" minOccurs="0"/>
                <xsd:element ref="ns3:Document_x0020_Typ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9cdadb-518c-4a4c-85ba-dbf7adc631b4" elementFormDefault="qualified">
    <xsd:import namespace="http://schemas.microsoft.com/office/2006/documentManagement/types"/>
    <xsd:import namespace="http://schemas.microsoft.com/office/infopath/2007/PartnerControls"/>
    <xsd:element name="KeyDocument" ma:index="8" nillable="true" ma:displayName="KeyDocument" ma:default="No" ma:format="Dropdown" ma:internalName="KeyDocument">
      <xsd:simpleType>
        <xsd:restriction base="dms:Choice">
          <xsd:enumeration value="No"/>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420b5d22-3341-4f60-b4d6-57d88f13fbf6" elementFormDefault="qualified">
    <xsd:import namespace="http://schemas.microsoft.com/office/2006/documentManagement/types"/>
    <xsd:import namespace="http://schemas.microsoft.com/office/infopath/2007/PartnerControls"/>
    <xsd:element name="Document_x0020_Type" ma:index="9" nillable="true" ma:displayName="Document Type" ma:default="Agenda" ma:format="Dropdown" ma:internalName="Document_x0020_Type">
      <xsd:simpleType>
        <xsd:restriction base="dms:Choice">
          <xsd:enumeration value="Agenda"/>
          <xsd:enumeration value="Architecture"/>
          <xsd:enumeration value="Business Case"/>
          <xsd:enumeration value="Communication Plan"/>
          <xsd:enumeration value="Design"/>
          <xsd:enumeration value="Diagram"/>
          <xsd:enumeration value="EOI"/>
          <xsd:enumeration value="General"/>
          <xsd:enumeration value="Implementation"/>
          <xsd:enumeration value="Invoice"/>
          <xsd:enumeration value="Issues Log"/>
          <xsd:enumeration value="Minutes"/>
          <xsd:enumeration value="Other"/>
          <xsd:enumeration value="PND"/>
          <xsd:enumeration value="Policy"/>
          <xsd:enumeration value="Presentation"/>
          <xsd:enumeration value="Project Plan"/>
          <xsd:enumeration value="Purchase Order"/>
          <xsd:enumeration value="Requirements"/>
          <xsd:enumeration value="Risk Log"/>
          <xsd:enumeration value="Scoping"/>
          <xsd:enumeration value="Status Report"/>
          <xsd:enumeration value="Tender"/>
          <xsd:enumeration value="Terms of Reference"/>
          <xsd:enumeration value="Tes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eyDocument xmlns="599cdadb-518c-4a4c-85ba-dbf7adc631b4">No</KeyDocument>
    <Document_x0020_Type xmlns="420b5d22-3341-4f60-b4d6-57d88f13fbf6">Agenda</Document_x0020_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548129-7734-4B76-A404-CC26AC76FD09}">
  <ds:schemaRefs>
    <ds:schemaRef ds:uri="office.server.policy"/>
  </ds:schemaRefs>
</ds:datastoreItem>
</file>

<file path=customXml/itemProps2.xml><?xml version="1.0" encoding="utf-8"?>
<ds:datastoreItem xmlns:ds="http://schemas.openxmlformats.org/officeDocument/2006/customXml" ds:itemID="{3AF9A229-5995-4D3F-B323-67268FE53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9cdadb-518c-4a4c-85ba-dbf7adc631b4"/>
    <ds:schemaRef ds:uri="420b5d22-3341-4f60-b4d6-57d88f13f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4F15DB-62EE-42C0-B01E-9B2DAA79CFA4}">
  <ds:schemaRefs>
    <ds:schemaRef ds:uri="http://schemas.microsoft.com/office/2006/metadata/properties"/>
    <ds:schemaRef ds:uri="http://schemas.microsoft.com/office/infopath/2007/PartnerControls"/>
    <ds:schemaRef ds:uri="599cdadb-518c-4a4c-85ba-dbf7adc631b4"/>
    <ds:schemaRef ds:uri="420b5d22-3341-4f60-b4d6-57d88f13fbf6"/>
  </ds:schemaRefs>
</ds:datastoreItem>
</file>

<file path=customXml/itemProps4.xml><?xml version="1.0" encoding="utf-8"?>
<ds:datastoreItem xmlns:ds="http://schemas.openxmlformats.org/officeDocument/2006/customXml" ds:itemID="{F0C64DCD-9F28-4FAE-8B35-A6B53F3D65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6360</TotalTime>
  <Words>2250</Words>
  <Application>Microsoft Macintosh PowerPoint</Application>
  <PresentationFormat>Widescreen</PresentationFormat>
  <Paragraphs>213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Office Theme</vt:lpstr>
      <vt:lpstr>Building rich data discovery interfaces from RO-Crate collections with Oni</vt:lpstr>
      <vt:lpstr>Oni</vt:lpstr>
      <vt:lpstr>The Collection</vt:lpstr>
      <vt:lpstr>Graphs</vt:lpstr>
      <vt:lpstr>Graphs</vt:lpstr>
      <vt:lpstr>JSON-LD Graphs</vt:lpstr>
      <vt:lpstr>One way to do it</vt:lpstr>
      <vt:lpstr>The Oni way to do it</vt:lpstr>
      <vt:lpstr>The Oni way to do it</vt:lpstr>
      <vt:lpstr>Geolocations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Heading</dc:title>
  <dc:creator>Michael Lynch</dc:creator>
  <cp:lastModifiedBy>Michael Lynch</cp:lastModifiedBy>
  <cp:revision>11</cp:revision>
  <dcterms:created xsi:type="dcterms:W3CDTF">2021-09-29T05:38:21Z</dcterms:created>
  <dcterms:modified xsi:type="dcterms:W3CDTF">2021-10-14T21:52:54Z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2021-06-10T03:39:58Z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6ab3b3b8-caa6-4a18-863c-f302df8f3726</vt:lpwstr>
  </property>
  <property fmtid="{D5CDD505-2E9C-101B-9397-08002B2CF9AE}" pid="8" name="MSIP_Label_ba4f0713-8a76-46fc-9033-3e1b6c45971d_ContentBits">
    <vt:lpwstr>0</vt:lpwstr>
  </property>
  <property fmtid="{D5CDD505-2E9C-101B-9397-08002B2CF9AE}" pid="9" name="ContentTypeId">
    <vt:lpwstr>0x0101005F236411D1385A448DD499B680FE959C</vt:lpwstr>
  </property>
</Properties>
</file>