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1"/>
    <p:sldMasterId id="2147483713" r:id="rId2"/>
    <p:sldMasterId id="2147483720" r:id="rId3"/>
    <p:sldMasterId id="2147483725" r:id="rId4"/>
    <p:sldMasterId id="2147483648" r:id="rId5"/>
  </p:sldMasterIdLst>
  <p:notesMasterIdLst>
    <p:notesMasterId r:id="rId23"/>
  </p:notesMasterIdLst>
  <p:sldIdLst>
    <p:sldId id="436" r:id="rId6"/>
    <p:sldId id="420" r:id="rId7"/>
    <p:sldId id="413" r:id="rId8"/>
    <p:sldId id="421" r:id="rId9"/>
    <p:sldId id="422" r:id="rId10"/>
    <p:sldId id="423" r:id="rId11"/>
    <p:sldId id="424" r:id="rId12"/>
    <p:sldId id="426" r:id="rId13"/>
    <p:sldId id="425" r:id="rId14"/>
    <p:sldId id="431" r:id="rId15"/>
    <p:sldId id="427" r:id="rId16"/>
    <p:sldId id="428" r:id="rId17"/>
    <p:sldId id="429" r:id="rId18"/>
    <p:sldId id="432" r:id="rId19"/>
    <p:sldId id="433" r:id="rId20"/>
    <p:sldId id="434" r:id="rId21"/>
    <p:sldId id="430" r:id="rId22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45E"/>
    <a:srgbClr val="8F9EC9"/>
    <a:srgbClr val="DAA8A2"/>
    <a:srgbClr val="000000"/>
    <a:srgbClr val="FF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75" autoAdjust="0"/>
    <p:restoredTop sz="86431" autoAdjust="0"/>
  </p:normalViewPr>
  <p:slideViewPr>
    <p:cSldViewPr>
      <p:cViewPr varScale="1">
        <p:scale>
          <a:sx n="128" d="100"/>
          <a:sy n="128" d="100"/>
        </p:scale>
        <p:origin x="1016" y="176"/>
      </p:cViewPr>
      <p:guideLst/>
    </p:cSldViewPr>
  </p:slideViewPr>
  <p:outlineViewPr>
    <p:cViewPr>
      <p:scale>
        <a:sx n="33" d="100"/>
        <a:sy n="33" d="100"/>
      </p:scale>
      <p:origin x="0" y="-175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3762-C138-0D4D-98BD-E45749408AA7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51B1-F1C2-C342-9482-CA419A1A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1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5179-1284-9632-F7DC-1E163F698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7A387-9098-1C00-5B0E-BD1ED45EA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56657-03B8-7B5B-B659-28D103A30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75CCF-5FCB-8A1E-B929-0E1C0137F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8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coding style notes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3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9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2F237-48EB-9C6D-2D90-25FDFD3D4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985B6-5D48-93D0-F1DA-D3D23BE8D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B811D-1477-B520-0441-FE1B061E9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ABA01-DBD6-8E68-2952-19AC61FA1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hyperlink" Target="mailto:first.last@sydney.edu.au" TargetMode="Externa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mailto:first.last@sydney.edu.au" TargetMode="Externa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526C391-EC2F-854E-3FAC-8EDA85399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033" y="574675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sits here</a:t>
            </a:r>
          </a:p>
          <a:p>
            <a:r>
              <a:rPr lang="en-GB" dirty="0"/>
              <a:t>1-2 lines of copy 28pt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C1A71F-2256-88FB-1073-78B7D8E702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500" y="1812923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 b="0" i="1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r>
              <a:rPr lang="en-GB" dirty="0"/>
              <a:t>Presentation subheading </a:t>
            </a:r>
            <a:br>
              <a:rPr lang="en-GB" dirty="0"/>
            </a:br>
            <a:r>
              <a:rPr lang="en-GB" dirty="0"/>
              <a:t>can go over 2 lines 28pt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5ABDE1-C8DD-9C86-C1BA-029E99357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033" y="3108324"/>
            <a:ext cx="5533967" cy="606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Presented by 14pt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845E8-E21B-1585-9AF6-BBB77FE87561}"/>
              </a:ext>
            </a:extLst>
          </p:cNvPr>
          <p:cNvSpPr txBox="1"/>
          <p:nvPr userDrawn="1"/>
        </p:nvSpPr>
        <p:spPr>
          <a:xfrm rot="16200000">
            <a:off x="7940202" y="3646041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CRICOS 00026A    TEQSA PRV12057</a:t>
            </a:r>
          </a:p>
        </p:txBody>
      </p:sp>
      <p:pic>
        <p:nvPicPr>
          <p:cNvPr id="11" name="Picture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352" y="4083808"/>
            <a:ext cx="1867689" cy="656911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400" y="420492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sydney.edu.au</a:t>
            </a:r>
            <a:r>
              <a:rPr lang="en-GB" dirty="0"/>
              <a:t>/</a:t>
            </a:r>
            <a:r>
              <a:rPr lang="en-GB" dirty="0" err="1"/>
              <a:t>xxxxx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6E1B4E01-527A-D1AA-EA18-50F1CA44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D2DBAA-0372-EA1B-CAD1-7C9766B446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984068"/>
            <a:ext cx="5511800" cy="15114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800" i="0" dirty="0">
                <a:latin typeface="Arial"/>
                <a:cs typeface="Arial"/>
              </a:rPr>
              <a:t>Add in own text for Acknowledgement of Country 18pt</a:t>
            </a:r>
            <a:endParaRPr lang="en-AU" sz="1800" i="0" spc="-2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974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A2F580-458B-6978-E5C4-D439F8A8EF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 dirty="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 dirty="0">
              <a:latin typeface="Times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DE63B7-3D2D-E116-E58F-2358C7026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 dirty="0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 dirty="0">
              <a:latin typeface="Times" pitchFamily="2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7931C68-5A57-D921-2A9C-73B3990F83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Presented by 14pt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09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367AE0-0B1A-C793-8FD0-6C83B3BAF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 dirty="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 dirty="0">
              <a:latin typeface="Times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1066835-3577-7EA9-7C60-12C9BC765B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 dirty="0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 dirty="0">
              <a:latin typeface="Times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5AAED2F-1B70-12A0-8666-145503BFB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Presented by 14pt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439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D0B820-7965-14E8-72F1-2EE5EF1CB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 dirty="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 dirty="0">
              <a:latin typeface="Times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FC22782-CE95-2810-1D92-2B7EA357B8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 dirty="0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 dirty="0">
              <a:latin typeface="Times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F8263D2-F9BE-3D44-C629-FD1F86B3E1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Presented by 14pt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5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50296C6E-3B64-67D7-F619-28187B129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06A1B-395E-4CB0-3B0C-D14FDE9BA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339" y="2261198"/>
            <a:ext cx="1829323" cy="6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3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och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E466C-1ADC-0DA2-E815-89094AED2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338" y="2261197"/>
            <a:ext cx="1829323" cy="6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7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8375F2-9EFB-E2E0-D249-EBD6EB92736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 dirty="0">
                <a:solidFill>
                  <a:srgbClr val="000000"/>
                </a:solidFill>
              </a:rPr>
              <a:t>“Insert quote </a:t>
            </a:r>
            <a:r>
              <a:rPr sz="3800" spc="-10" dirty="0">
                <a:solidFill>
                  <a:srgbClr val="000000"/>
                </a:solidFill>
              </a:rPr>
              <a:t>here</a:t>
            </a:r>
            <a:r>
              <a:rPr lang="en-AU" sz="3800" spc="-10" dirty="0">
                <a:solidFill>
                  <a:srgbClr val="000000"/>
                </a:solidFill>
              </a:rPr>
              <a:t>. </a:t>
            </a:r>
            <a:br>
              <a:rPr lang="en-AU" sz="3800" spc="-10" dirty="0">
                <a:solidFill>
                  <a:srgbClr val="000000"/>
                </a:solidFill>
              </a:rPr>
            </a:br>
            <a:r>
              <a:rPr lang="en-AU" sz="3800" spc="-10" dirty="0" err="1">
                <a:solidFill>
                  <a:srgbClr val="000000"/>
                </a:solidFill>
              </a:rPr>
              <a:t>Unti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cuptasitae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velluptatur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suntem</a:t>
            </a:r>
            <a:r>
              <a:rPr lang="en-AU" sz="3800" spc="-10" dirty="0">
                <a:solidFill>
                  <a:srgbClr val="000000"/>
                </a:solidFill>
              </a:rPr>
              <a:t> as </a:t>
            </a:r>
            <a:r>
              <a:rPr lang="en-AU" sz="3800" spc="-10" dirty="0" err="1">
                <a:solidFill>
                  <a:srgbClr val="000000"/>
                </a:solidFill>
              </a:rPr>
              <a:t>derempo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rposten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dignisqui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omnissum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eiur</a:t>
            </a:r>
            <a:r>
              <a:rPr lang="en-AU" sz="3800" spc="-10" dirty="0">
                <a:solidFill>
                  <a:srgbClr val="000000"/>
                </a:solidFill>
              </a:rPr>
              <a:t>, </a:t>
            </a:r>
            <a:r>
              <a:rPr lang="en-AU" sz="3800" spc="-10" dirty="0" err="1">
                <a:solidFill>
                  <a:srgbClr val="000000"/>
                </a:solidFill>
              </a:rPr>
              <a:t>earchit</a:t>
            </a:r>
            <a:r>
              <a:rPr lang="en-AU" sz="3800" spc="-10" dirty="0">
                <a:solidFill>
                  <a:srgbClr val="000000"/>
                </a:solidFill>
              </a:rPr>
              <a:t> ab </a:t>
            </a:r>
            <a:r>
              <a:rPr lang="en-AU" sz="3800" spc="-10" dirty="0" err="1">
                <a:solidFill>
                  <a:srgbClr val="000000"/>
                </a:solidFill>
              </a:rPr>
              <a:t>ipidici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llorum</a:t>
            </a:r>
            <a:r>
              <a:rPr lang="en-AU" sz="3800" spc="-10" dirty="0">
                <a:solidFill>
                  <a:srgbClr val="000000"/>
                </a:solidFill>
              </a:rPr>
              <a:t>, </a:t>
            </a:r>
            <a:r>
              <a:rPr lang="en-AU" sz="3800" spc="-10" dirty="0" err="1">
                <a:solidFill>
                  <a:srgbClr val="000000"/>
                </a:solidFill>
              </a:rPr>
              <a:t>coreriae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quia</a:t>
            </a:r>
            <a:r>
              <a:rPr lang="en-AU" sz="3800" spc="-10" dirty="0">
                <a:solidFill>
                  <a:srgbClr val="000000"/>
                </a:solidFill>
              </a:rPr>
              <a:t>.”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135615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A097E-185C-39F4-467B-3196A19AD66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accent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 dirty="0">
                <a:solidFill>
                  <a:srgbClr val="000000"/>
                </a:solidFill>
              </a:rPr>
              <a:t>“Insert quote </a:t>
            </a:r>
            <a:r>
              <a:rPr sz="3800" spc="-10" dirty="0">
                <a:solidFill>
                  <a:srgbClr val="000000"/>
                </a:solidFill>
              </a:rPr>
              <a:t>here</a:t>
            </a:r>
            <a:r>
              <a:rPr lang="en-AU" sz="3800" spc="-10" dirty="0">
                <a:solidFill>
                  <a:srgbClr val="000000"/>
                </a:solidFill>
              </a:rPr>
              <a:t>. </a:t>
            </a:r>
            <a:br>
              <a:rPr lang="en-AU" sz="3800" spc="-10" dirty="0">
                <a:solidFill>
                  <a:srgbClr val="000000"/>
                </a:solidFill>
              </a:rPr>
            </a:br>
            <a:r>
              <a:rPr lang="en-AU" sz="3800" spc="-10" dirty="0" err="1">
                <a:solidFill>
                  <a:srgbClr val="000000"/>
                </a:solidFill>
              </a:rPr>
              <a:t>Unti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cuptasitae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velluptatur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suntem</a:t>
            </a:r>
            <a:r>
              <a:rPr lang="en-AU" sz="3800" spc="-10" dirty="0">
                <a:solidFill>
                  <a:srgbClr val="000000"/>
                </a:solidFill>
              </a:rPr>
              <a:t> as </a:t>
            </a:r>
            <a:r>
              <a:rPr lang="en-AU" sz="3800" spc="-10" dirty="0" err="1">
                <a:solidFill>
                  <a:srgbClr val="000000"/>
                </a:solidFill>
              </a:rPr>
              <a:t>derempo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rposten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dignisqui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omnissum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eiur</a:t>
            </a:r>
            <a:r>
              <a:rPr lang="en-AU" sz="3800" spc="-10" dirty="0">
                <a:solidFill>
                  <a:srgbClr val="000000"/>
                </a:solidFill>
              </a:rPr>
              <a:t>, </a:t>
            </a:r>
            <a:r>
              <a:rPr lang="en-AU" sz="3800" spc="-10" dirty="0" err="1">
                <a:solidFill>
                  <a:srgbClr val="000000"/>
                </a:solidFill>
              </a:rPr>
              <a:t>earchit</a:t>
            </a:r>
            <a:r>
              <a:rPr lang="en-AU" sz="3800" spc="-10" dirty="0">
                <a:solidFill>
                  <a:srgbClr val="000000"/>
                </a:solidFill>
              </a:rPr>
              <a:t> ab </a:t>
            </a:r>
            <a:r>
              <a:rPr lang="en-AU" sz="3800" spc="-10" dirty="0" err="1">
                <a:solidFill>
                  <a:srgbClr val="000000"/>
                </a:solidFill>
              </a:rPr>
              <a:t>ipidici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llorum</a:t>
            </a:r>
            <a:r>
              <a:rPr lang="en-AU" sz="3800" spc="-10" dirty="0">
                <a:solidFill>
                  <a:srgbClr val="000000"/>
                </a:solidFill>
              </a:rPr>
              <a:t>, </a:t>
            </a:r>
            <a:r>
              <a:rPr lang="en-AU" sz="3800" spc="-10" dirty="0" err="1">
                <a:solidFill>
                  <a:srgbClr val="000000"/>
                </a:solidFill>
              </a:rPr>
              <a:t>coreriae</a:t>
            </a:r>
            <a:r>
              <a:rPr lang="en-AU" sz="3800" spc="-10" dirty="0">
                <a:solidFill>
                  <a:srgbClr val="000000"/>
                </a:solidFill>
              </a:rPr>
              <a:t> </a:t>
            </a:r>
            <a:r>
              <a:rPr lang="en-AU" sz="3800" spc="-10" dirty="0" err="1">
                <a:solidFill>
                  <a:srgbClr val="000000"/>
                </a:solidFill>
              </a:rPr>
              <a:t>quia</a:t>
            </a:r>
            <a:r>
              <a:rPr lang="en-AU" sz="3800" spc="-10" dirty="0">
                <a:solidFill>
                  <a:srgbClr val="000000"/>
                </a:solidFill>
              </a:rPr>
              <a:t>.”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349125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1">
            <a:extLst>
              <a:ext uri="{FF2B5EF4-FFF2-40B4-BE49-F238E27FC236}">
                <a16:creationId xmlns:a16="http://schemas.microsoft.com/office/drawing/2014/main" id="{69D3DD68-72FE-5430-2CCD-62A73AAF985C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44173-B046-E632-8483-B2707C81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DE0EA6B-E5AC-3B11-BD85-9AE2F2B2B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0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7B6FB2-6FB1-E8EE-71E2-F3031BBC4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033" y="574675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sits here</a:t>
            </a:r>
          </a:p>
          <a:p>
            <a:r>
              <a:rPr lang="en-GB" dirty="0"/>
              <a:t>1-2 lines of copy 28pt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3DE4E7-C9AA-0998-373D-DCFBF8D610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033" y="1813272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Presented by 14pt</a:t>
            </a:r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400" y="420492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sydney.edu.au</a:t>
            </a:r>
            <a:r>
              <a:rPr lang="en-GB" dirty="0"/>
              <a:t>/</a:t>
            </a:r>
            <a:r>
              <a:rPr lang="en-GB" dirty="0" err="1"/>
              <a:t>xxxxx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352" y="4083808"/>
            <a:ext cx="1867689" cy="65691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D0328F7-E70B-70FE-8296-A6A9465B3C0D}"/>
              </a:ext>
            </a:extLst>
          </p:cNvPr>
          <p:cNvSpPr txBox="1"/>
          <p:nvPr userDrawn="1"/>
        </p:nvSpPr>
        <p:spPr>
          <a:xfrm rot="16200000">
            <a:off x="7940202" y="3646041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613954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9FF160-6414-B7D0-2DD1-0585D58A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41"/>
            <a:ext cx="9141620" cy="514484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E3B0390-CE09-F982-4224-39703DE91A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61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>
            <a:extLst>
              <a:ext uri="{FF2B5EF4-FFF2-40B4-BE49-F238E27FC236}">
                <a16:creationId xmlns:a16="http://schemas.microsoft.com/office/drawing/2014/main" id="{3DE60E2F-8D86-E014-B1B6-8CC60B835BB9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1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A3A6835A-E678-9758-9D77-104E4690DC8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34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7EFA4-5A0B-BEF2-9D70-1A347D686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3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D3558D7F-D425-CB58-246D-47640385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BF24C0-EEA2-4E54-D028-0224BD962C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4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8B85562-1D3A-B537-DAF4-3A657A3D4AE6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3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CED1024-5DA2-8840-7AC2-C7FC158C7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rgbClr val="E64626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3399B2A-36AB-AE15-E217-C1D472E7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1B0B21C-FA2D-826B-7943-A68F827A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E3BADCE-997C-7AED-BF38-6CE000F80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add text 10pt</a:t>
            </a:r>
            <a:endParaRPr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 dirty="0"/>
              <a:t>Click to add text 10pt</a:t>
            </a:r>
          </a:p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 dirty="0"/>
              <a:t>Click to add text 10pt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8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CED1024-5DA2-8840-7AC2-C7FC158C7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rgbClr val="E64626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3399B2A-36AB-AE15-E217-C1D472E7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1B0B21C-FA2D-826B-7943-A68F827A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E3BADCE-997C-7AED-BF38-6CE000F80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add text 10pt</a:t>
            </a:r>
            <a:endParaRPr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 dirty="0"/>
              <a:t>Click to add text 10pt</a:t>
            </a:r>
          </a:p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 dirty="0"/>
              <a:t>Click to add text 10pt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472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84C3413-144B-3E34-A5A7-2A85DAA636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013" y="1657350"/>
            <a:ext cx="3152775" cy="2362200"/>
          </a:xfrm>
          <a:prstGeom prst="rect">
            <a:avLst/>
          </a:prstGeom>
        </p:spPr>
        <p:txBody>
          <a:bodyPr lIns="0" anchor="b" anchorCtr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>
              <a:buNone/>
              <a:defRPr sz="10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00" b="1" dirty="0">
                <a:latin typeface="Arial"/>
                <a:cs typeface="Arial"/>
              </a:rPr>
              <a:t>Insert team/discipline </a:t>
            </a:r>
            <a:r>
              <a:rPr lang="en-AU" sz="1000" b="1" spc="-20" dirty="0">
                <a:latin typeface="Arial"/>
                <a:cs typeface="Arial"/>
              </a:rPr>
              <a:t>area</a:t>
            </a:r>
            <a:endParaRPr lang="en-AU" sz="1000" dirty="0">
              <a:latin typeface="Arial"/>
              <a:cs typeface="Arial"/>
            </a:endParaRPr>
          </a:p>
          <a:p>
            <a:pPr marL="12700" marR="711200">
              <a:lnSpc>
                <a:spcPct val="100000"/>
              </a:lnSpc>
            </a:pPr>
            <a:r>
              <a:rPr lang="en-AU" sz="1000" dirty="0">
                <a:latin typeface="Arial"/>
                <a:cs typeface="Arial"/>
              </a:rPr>
              <a:t>Name</a:t>
            </a:r>
            <a:r>
              <a:rPr lang="en-AU" sz="1000" spc="-20" dirty="0">
                <a:latin typeface="Arial"/>
                <a:cs typeface="Arial"/>
              </a:rPr>
              <a:t> </a:t>
            </a:r>
            <a:r>
              <a:rPr lang="en-AU" sz="1000" spc="-10" dirty="0">
                <a:latin typeface="Arial"/>
                <a:cs typeface="Arial"/>
              </a:rPr>
              <a:t>Surname Title</a:t>
            </a: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dirty="0">
                <a:latin typeface="Arial"/>
                <a:cs typeface="Arial"/>
              </a:rPr>
              <a:t>+61</a:t>
            </a:r>
            <a:r>
              <a:rPr lang="en-AU" sz="1000" spc="-10" dirty="0">
                <a:latin typeface="Arial"/>
                <a:cs typeface="Arial"/>
              </a:rPr>
              <a:t> </a:t>
            </a:r>
            <a:r>
              <a:rPr lang="en-AU" sz="1000" dirty="0">
                <a:latin typeface="Arial"/>
                <a:cs typeface="Arial"/>
              </a:rPr>
              <a:t>2</a:t>
            </a:r>
            <a:r>
              <a:rPr lang="en-AU" sz="1000" spc="-5" dirty="0">
                <a:latin typeface="Arial"/>
                <a:cs typeface="Arial"/>
              </a:rPr>
              <a:t> </a:t>
            </a:r>
            <a:r>
              <a:rPr lang="en-AU" sz="1000" dirty="0">
                <a:latin typeface="Arial"/>
                <a:cs typeface="Arial"/>
              </a:rPr>
              <a:t>1234</a:t>
            </a:r>
            <a:r>
              <a:rPr lang="en-AU" sz="1000" spc="-10" dirty="0">
                <a:latin typeface="Arial"/>
                <a:cs typeface="Arial"/>
              </a:rPr>
              <a:t> </a:t>
            </a:r>
            <a:r>
              <a:rPr lang="en-AU" sz="1000" spc="-20" dirty="0">
                <a:latin typeface="Arial"/>
                <a:cs typeface="Arial"/>
              </a:rPr>
              <a:t>5678</a:t>
            </a: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spc="-10" dirty="0">
                <a:latin typeface="Arial"/>
                <a:cs typeface="Arial"/>
                <a:hlinkClick r:id="rId2"/>
              </a:rPr>
              <a:t>first.last@sydney.edu.au</a:t>
            </a:r>
            <a:endParaRPr lang="en-AU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b="1" spc="-10" dirty="0" err="1">
                <a:latin typeface="Arial"/>
                <a:cs typeface="Arial"/>
              </a:rPr>
              <a:t>sydney.edu.au</a:t>
            </a:r>
            <a:r>
              <a:rPr lang="en-AU" sz="1000" b="1" spc="-10" dirty="0">
                <a:latin typeface="Arial"/>
                <a:cs typeface="Arial"/>
              </a:rPr>
              <a:t>/</a:t>
            </a:r>
            <a:r>
              <a:rPr lang="en-AU" sz="1000" b="1" spc="-10" dirty="0" err="1">
                <a:latin typeface="Arial"/>
                <a:cs typeface="Arial"/>
              </a:rPr>
              <a:t>xxxx</a:t>
            </a:r>
            <a:endParaRPr lang="en-AU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3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Title only</a:t>
            </a:r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title (line and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7">
            <a:extLst>
              <a:ext uri="{FF2B5EF4-FFF2-40B4-BE49-F238E27FC236}">
                <a16:creationId xmlns:a16="http://schemas.microsoft.com/office/drawing/2014/main" id="{5682CEC0-2F2F-E2FD-4FDE-2AF1F4D1A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10" y="0"/>
            <a:ext cx="915531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sits here 28pt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 dirty="0">
                <a:latin typeface="Arial"/>
                <a:cs typeface="Arial"/>
              </a:rPr>
              <a:t>Intro</a:t>
            </a:r>
            <a:r>
              <a:rPr lang="en-AU" sz="1400" spc="-2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text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14pt,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to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sit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here.</a:t>
            </a:r>
            <a:r>
              <a:rPr lang="en-AU" sz="1400" spc="-10" dirty="0">
                <a:latin typeface="Arial"/>
                <a:cs typeface="Arial"/>
              </a:rPr>
              <a:t> </a:t>
            </a:r>
            <a:br>
              <a:rPr lang="en-AU" sz="1400" spc="-10" dirty="0">
                <a:latin typeface="Arial"/>
                <a:cs typeface="Arial"/>
              </a:rPr>
            </a:br>
            <a:r>
              <a:rPr lang="en-AU" sz="1400" dirty="0">
                <a:latin typeface="Arial"/>
                <a:cs typeface="Arial"/>
              </a:rPr>
              <a:t>2–3</a:t>
            </a:r>
            <a:r>
              <a:rPr lang="en-AU" sz="1400" spc="-10" dirty="0">
                <a:latin typeface="Arial"/>
                <a:cs typeface="Arial"/>
              </a:rPr>
              <a:t> lines </a:t>
            </a:r>
            <a:r>
              <a:rPr lang="en-AU" sz="1400" dirty="0">
                <a:latin typeface="Arial"/>
                <a:cs typeface="Arial"/>
              </a:rPr>
              <a:t>of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25" dirty="0">
                <a:latin typeface="Arial"/>
                <a:cs typeface="Arial"/>
              </a:rPr>
              <a:t>copy.</a:t>
            </a:r>
            <a:r>
              <a:rPr lang="en-AU" sz="1400" spc="-8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Am </a:t>
            </a:r>
            <a:r>
              <a:rPr lang="en-AU" sz="1400" dirty="0" err="1">
                <a:latin typeface="Arial"/>
                <a:cs typeface="Arial"/>
              </a:rPr>
              <a:t>quo’xnkaln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ium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aute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fuidesteI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eces</a:t>
            </a:r>
            <a:r>
              <a:rPr lang="en-AU" sz="1400" dirty="0">
                <a:latin typeface="Arial"/>
                <a:cs typeface="Arial"/>
              </a:rPr>
              <a:t>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Cas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cus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opubli</a:t>
            </a:r>
            <a:r>
              <a:rPr lang="en-AU" sz="1400" spc="-10" dirty="0">
                <a:latin typeface="Arial"/>
                <a:cs typeface="Arial"/>
              </a:rPr>
              <a:t>.</a:t>
            </a:r>
            <a:endParaRPr lang="en-AU" sz="1400" dirty="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sydney.edu.au</a:t>
            </a:r>
            <a:r>
              <a:rPr lang="en-GB" dirty="0"/>
              <a:t>/</a:t>
            </a:r>
            <a:r>
              <a:rPr lang="en-GB" dirty="0" err="1"/>
              <a:t>xxxxx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30052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F195D-1D75-7971-7AE4-F2EDDB4FE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1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7BF0C12-4EFA-AA48-3CFD-E595F2CE757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84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 - Sandston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Title only – Sandstone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7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 - Light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Title only – light grey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12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1 column text box</a:t>
            </a:r>
            <a:br>
              <a:rPr lang="en-US" dirty="0"/>
            </a:br>
            <a:r>
              <a:rPr lang="en-US" dirty="0"/>
              <a:t>Small body copy</a:t>
            </a:r>
            <a:endParaRPr dirty="0"/>
          </a:p>
        </p:txBody>
      </p:sp>
      <p:sp>
        <p:nvSpPr>
          <p:cNvPr id="8" name="Placeholder text 2">
            <a:extLst>
              <a:ext uri="{FF2B5EF4-FFF2-40B4-BE49-F238E27FC236}">
                <a16:creationId xmlns:a16="http://schemas.microsoft.com/office/drawing/2014/main" id="{4750A85D-7EC4-4F3C-A957-3387FB721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 dirty="0"/>
              <a:t>Click to add text</a:t>
            </a:r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2 column text box</a:t>
            </a:r>
            <a:br>
              <a:rPr lang="en-US" dirty="0"/>
            </a:br>
            <a:r>
              <a:rPr lang="en-US" dirty="0"/>
              <a:t>Small body copy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B76861-0B8E-1907-DDCC-D9BE0F7299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2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 dirty="0"/>
              <a:t>Click to add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36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3 column text box</a:t>
            </a:r>
            <a:br>
              <a:rPr lang="en-US" dirty="0"/>
            </a:br>
            <a:r>
              <a:rPr lang="en-US" dirty="0"/>
              <a:t>Small body copy</a:t>
            </a:r>
            <a:endParaRPr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91CD0B-A249-E00E-D26B-FCB09FEB61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3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Text Placeholder 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7371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medium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1 column text box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25C77E-CD2E-BA7A-975E-54EF9CC46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668496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27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medium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2 column text box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E129D5-BC83-5BC6-7696-A62ABBA706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322421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E874E2-82AB-542D-E56B-2FB8466A8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0969" y="1809750"/>
            <a:ext cx="322421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34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medium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3 column text box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9C3E4A-3CEE-6A06-BFB0-526F77478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DFC8A7E-2401-E620-E338-5D28D25068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0315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104634B-900F-6E88-EAFF-FBF5C77F1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4627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4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6">
            <a:extLst>
              <a:ext uri="{FF2B5EF4-FFF2-40B4-BE49-F238E27FC236}">
                <a16:creationId xmlns:a16="http://schemas.microsoft.com/office/drawing/2014/main" id="{351BF546-A7D6-4DDD-D34D-2811CA1DFCD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sits here 28pt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 dirty="0">
                <a:latin typeface="Arial"/>
                <a:cs typeface="Arial"/>
              </a:rPr>
              <a:t>Intro</a:t>
            </a:r>
            <a:r>
              <a:rPr lang="en-AU" sz="1400" spc="-2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text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14pt,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to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sit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here.</a:t>
            </a:r>
            <a:r>
              <a:rPr lang="en-AU" sz="1400" spc="-10" dirty="0">
                <a:latin typeface="Arial"/>
                <a:cs typeface="Arial"/>
              </a:rPr>
              <a:t> </a:t>
            </a:r>
            <a:br>
              <a:rPr lang="en-AU" sz="1400" spc="-10" dirty="0">
                <a:latin typeface="Arial"/>
                <a:cs typeface="Arial"/>
              </a:rPr>
            </a:br>
            <a:r>
              <a:rPr lang="en-AU" sz="1400" dirty="0">
                <a:latin typeface="Arial"/>
                <a:cs typeface="Arial"/>
              </a:rPr>
              <a:t>2–3</a:t>
            </a:r>
            <a:r>
              <a:rPr lang="en-AU" sz="1400" spc="-10" dirty="0">
                <a:latin typeface="Arial"/>
                <a:cs typeface="Arial"/>
              </a:rPr>
              <a:t> lines </a:t>
            </a:r>
            <a:r>
              <a:rPr lang="en-AU" sz="1400" dirty="0">
                <a:latin typeface="Arial"/>
                <a:cs typeface="Arial"/>
              </a:rPr>
              <a:t>of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25" dirty="0">
                <a:latin typeface="Arial"/>
                <a:cs typeface="Arial"/>
              </a:rPr>
              <a:t>copy.</a:t>
            </a:r>
            <a:r>
              <a:rPr lang="en-AU" sz="1400" spc="-8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Am </a:t>
            </a:r>
            <a:r>
              <a:rPr lang="en-AU" sz="1400" dirty="0" err="1">
                <a:latin typeface="Arial"/>
                <a:cs typeface="Arial"/>
              </a:rPr>
              <a:t>quo’xnkaln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ium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aute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fuidesteI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eces</a:t>
            </a:r>
            <a:r>
              <a:rPr lang="en-AU" sz="1400" dirty="0">
                <a:latin typeface="Arial"/>
                <a:cs typeface="Arial"/>
              </a:rPr>
              <a:t>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Cas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cus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opubli</a:t>
            </a:r>
            <a:r>
              <a:rPr lang="en-AU" sz="1400" spc="-10" dirty="0">
                <a:latin typeface="Arial"/>
                <a:cs typeface="Arial"/>
              </a:rPr>
              <a:t>.</a:t>
            </a:r>
            <a:endParaRPr lang="en-AU" sz="1400" dirty="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sydney.edu.au</a:t>
            </a:r>
            <a:r>
              <a:rPr lang="en-GB" dirty="0"/>
              <a:t>/</a:t>
            </a:r>
            <a:r>
              <a:rPr lang="en-GB" dirty="0" err="1"/>
              <a:t>xxxxx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240103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large body copy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 and 1 column text box</a:t>
            </a:r>
            <a:br>
              <a:rPr lang="en-US" dirty="0"/>
            </a:br>
            <a:r>
              <a:rPr lang="en-US" dirty="0"/>
              <a:t>Large body copy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25C77E-CD2E-BA7A-975E-54EF9CC46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668496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09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3"/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Title and 1 object</a:t>
            </a:r>
            <a:endParaRPr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CDED4A-4823-EF24-3881-13F93D5266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81188" y="1802292"/>
            <a:ext cx="668496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 dirty="0"/>
              <a:t>Click to add text or click on icon </a:t>
            </a:r>
            <a:br>
              <a:rPr lang="en-AU" dirty="0"/>
            </a:br>
            <a:r>
              <a:rPr lang="en-AU" dirty="0"/>
              <a:t>below to add object’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72B83BE-F949-7430-0580-E28A8377541C}"/>
              </a:ext>
            </a:extLst>
          </p:cNvPr>
          <p:cNvSpPr txBox="1"/>
          <p:nvPr userDrawn="1"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 dirty="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704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Title and 2 objects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2" hasCustomPrompt="1"/>
          </p:nvPr>
        </p:nvSpPr>
        <p:spPr>
          <a:xfrm>
            <a:off x="1881188" y="1802292"/>
            <a:ext cx="314801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 dirty="0"/>
              <a:t>Click to add text or click on icon </a:t>
            </a:r>
            <a:br>
              <a:rPr lang="en-AU" dirty="0"/>
            </a:br>
            <a:r>
              <a:rPr lang="en-AU" dirty="0"/>
              <a:t>below to add object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CF546AC-A09B-3B79-BF41-C9B5E391B8D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418138" y="1802292"/>
            <a:ext cx="314801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 dirty="0"/>
              <a:t>Click to add text or click on icon </a:t>
            </a:r>
            <a:br>
              <a:rPr lang="en-AU" dirty="0"/>
            </a:br>
            <a:r>
              <a:rPr lang="en-AU" dirty="0"/>
              <a:t>below to add object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93909B7-37E7-FB1F-A3FB-7C585D474988}"/>
              </a:ext>
            </a:extLst>
          </p:cNvPr>
          <p:cNvSpPr txBox="1"/>
          <p:nvPr userDrawn="1"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 dirty="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6" name="bg object"/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Small body copy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98124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medium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3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64731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large body copy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Large body copy</a:t>
            </a:r>
            <a:endParaRPr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8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57488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339949" y="763150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Heading 1</a:t>
            </a:r>
            <a:br>
              <a:rPr lang="en-AU" dirty="0"/>
            </a:br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339949" y="574675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E7C6475-9E09-2C25-60AA-C01FFE5493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571999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690FE27-A077-176C-683F-060F8B919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9948" y="2130182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22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63150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Heading 2</a:t>
            </a:r>
            <a:br>
              <a:rPr lang="en-AU" dirty="0"/>
            </a:br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3C846B-3BBC-0A9B-343F-8DA8440D4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30182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223EA41-0E53-E4BC-82D3-F2D428AAD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7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33447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6AF4810-CD2A-169B-7819-02D6EDE1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677" y="0"/>
            <a:ext cx="4562082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0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71500" y="574675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: 1"/>
          <p:cNvSpPr>
            <a:spLocks noGrp="1"/>
          </p:cNvSpPr>
          <p:nvPr>
            <p:ph type="title" hasCustomPrompt="1"/>
          </p:nvPr>
        </p:nvSpPr>
        <p:spPr>
          <a:xfrm>
            <a:off x="571500" y="763150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Heading 3</a:t>
            </a:r>
            <a:br>
              <a:rPr lang="en-AU" dirty="0"/>
            </a:br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9B2E54-042A-B95A-337E-B5C4C9A5C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2130182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F473830-12BA-DF64-1A9E-1CAE3632CA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8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855120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0">
            <a:extLst>
              <a:ext uri="{FF2B5EF4-FFF2-40B4-BE49-F238E27FC236}">
                <a16:creationId xmlns:a16="http://schemas.microsoft.com/office/drawing/2014/main" id="{CA7413FA-6408-3254-1779-682CAAAE9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1500" y="59055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0">
            <a:extLst>
              <a:ext uri="{FF2B5EF4-FFF2-40B4-BE49-F238E27FC236}">
                <a16:creationId xmlns:a16="http://schemas.microsoft.com/office/drawing/2014/main" id="{D01AF305-2512-8B00-F76B-C57D2327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62082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: 1"/>
          <p:cNvSpPr>
            <a:spLocks noGrp="1"/>
          </p:cNvSpPr>
          <p:nvPr>
            <p:ph type="title" hasCustomPrompt="1"/>
          </p:nvPr>
        </p:nvSpPr>
        <p:spPr>
          <a:xfrm>
            <a:off x="571500" y="779025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Heading 4</a:t>
            </a:r>
            <a:br>
              <a:rPr lang="en-AU" dirty="0"/>
            </a:br>
            <a:r>
              <a:rPr lang="en-US" dirty="0"/>
              <a:t>Title, text box and image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1A2B76-7231-1188-47F7-90C1CBB05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46057"/>
            <a:ext cx="3055937" cy="2070100"/>
          </a:xfrm>
        </p:spPr>
        <p:txBody>
          <a:bodyPr/>
          <a:lstStyle>
            <a:lvl1pPr marL="1714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1pPr>
            <a:lvl2pPr marL="6286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2pPr>
            <a:lvl3pPr marL="10858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3pPr>
            <a:lvl4pPr marL="15430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4pPr>
            <a:lvl5pPr marL="20002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01BB514-CFB3-0A62-D442-0367254D28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8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84563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A9A93A07-E57F-5770-834F-CFEF4A2F1EA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sits here 28pt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 dirty="0">
                <a:latin typeface="Arial"/>
                <a:cs typeface="Arial"/>
              </a:rPr>
              <a:t>Intro</a:t>
            </a:r>
            <a:r>
              <a:rPr lang="en-AU" sz="1400" spc="-2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text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14pt,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to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sit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here.</a:t>
            </a:r>
            <a:r>
              <a:rPr lang="en-AU" sz="1400" spc="-10" dirty="0">
                <a:latin typeface="Arial"/>
                <a:cs typeface="Arial"/>
              </a:rPr>
              <a:t> </a:t>
            </a:r>
            <a:br>
              <a:rPr lang="en-AU" sz="1400" spc="-10" dirty="0">
                <a:latin typeface="Arial"/>
                <a:cs typeface="Arial"/>
              </a:rPr>
            </a:br>
            <a:r>
              <a:rPr lang="en-AU" sz="1400" dirty="0">
                <a:latin typeface="Arial"/>
                <a:cs typeface="Arial"/>
              </a:rPr>
              <a:t>2–3</a:t>
            </a:r>
            <a:r>
              <a:rPr lang="en-AU" sz="1400" spc="-10" dirty="0">
                <a:latin typeface="Arial"/>
                <a:cs typeface="Arial"/>
              </a:rPr>
              <a:t> lines </a:t>
            </a:r>
            <a:r>
              <a:rPr lang="en-AU" sz="1400" dirty="0">
                <a:latin typeface="Arial"/>
                <a:cs typeface="Arial"/>
              </a:rPr>
              <a:t>of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25" dirty="0">
                <a:latin typeface="Arial"/>
                <a:cs typeface="Arial"/>
              </a:rPr>
              <a:t>copy.</a:t>
            </a:r>
            <a:r>
              <a:rPr lang="en-AU" sz="1400" spc="-8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Am </a:t>
            </a:r>
            <a:r>
              <a:rPr lang="en-AU" sz="1400" dirty="0" err="1">
                <a:latin typeface="Arial"/>
                <a:cs typeface="Arial"/>
              </a:rPr>
              <a:t>quo’xnkaln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ium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aute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fuidesteI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eces</a:t>
            </a:r>
            <a:r>
              <a:rPr lang="en-AU" sz="1400" dirty="0">
                <a:latin typeface="Arial"/>
                <a:cs typeface="Arial"/>
              </a:rPr>
              <a:t>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Cas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cus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opubli</a:t>
            </a:r>
            <a:r>
              <a:rPr lang="en-AU" sz="1400" spc="-10" dirty="0">
                <a:latin typeface="Arial"/>
                <a:cs typeface="Arial"/>
              </a:rPr>
              <a:t>.</a:t>
            </a:r>
            <a:endParaRPr lang="en-AU" sz="1400" dirty="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sydney.edu.au</a:t>
            </a:r>
            <a:r>
              <a:rPr lang="en-GB" dirty="0"/>
              <a:t>/</a:t>
            </a:r>
            <a:r>
              <a:rPr lang="en-GB" dirty="0" err="1"/>
              <a:t>xxxxx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3706379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585A7-12B9-F7BC-085D-8B7FD93E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82842" y="0"/>
            <a:ext cx="5261158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79025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Heading 5</a:t>
            </a:r>
            <a:br>
              <a:rPr lang="en-AU" dirty="0"/>
            </a:br>
            <a:r>
              <a:rPr lang="en-US" dirty="0"/>
              <a:t>Title, text box + images</a:t>
            </a:r>
            <a:br>
              <a:rPr lang="en-US" dirty="0"/>
            </a:br>
            <a:r>
              <a:rPr lang="en-US" dirty="0"/>
              <a:t>Medium body copy</a:t>
            </a:r>
            <a:endParaRPr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260F83-22E0-FB93-2602-46785993E9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071" y="2146057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A3D8C20-B9F8-111A-7311-B7F42789D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42651" y="577850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67DE4A2-A084-6CFF-A647-B7F40F5B32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8993" y="577850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047206EB-D996-0FD4-E065-E9595D10C0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42651" y="2636387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EDA01D0-B9B6-53CA-5A69-95C997DC2B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68993" y="2636387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714342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42950"/>
            <a:ext cx="7993742" cy="381000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 dirty="0"/>
              <a:t>Heading 6 – single line</a:t>
            </a:r>
            <a:endParaRPr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A3D8C20-B9F8-111A-7311-B7F42789D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1436723"/>
            <a:ext cx="2880000" cy="296125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F9157D3-AB43-6EAD-7F21-F164319B31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74627" y="1434554"/>
            <a:ext cx="1998000" cy="140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047206EB-D996-0FD4-E065-E9595D10C0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4628" y="2957976"/>
            <a:ext cx="1996249" cy="144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79C8713-47DB-6665-EC36-148C9CB7B0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6150" y="1436723"/>
            <a:ext cx="2880000" cy="296125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idx="1"/>
          </p:nvPr>
        </p:nvSpPr>
        <p:spPr>
          <a:xfrm>
            <a:off x="571500" y="4476750"/>
            <a:ext cx="7994650" cy="21817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7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0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Speaker bios with image</a:t>
            </a:r>
            <a:endParaRPr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4BEE90D4-8B0A-FDDF-BF6B-72D8DFDC89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2173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44D6788-A0C0-B174-4895-15A2149AC77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892173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 dirty="0"/>
          </a:p>
        </p:txBody>
      </p:sp>
      <p:sp>
        <p:nvSpPr>
          <p:cNvPr id="3" name="Text Placeholder 4"/>
          <p:cNvSpPr>
            <a:spLocks noGrp="1"/>
          </p:cNvSpPr>
          <p:nvPr>
            <p:ph type="body" idx="1" hasCustomPrompt="1"/>
          </p:nvPr>
        </p:nvSpPr>
        <p:spPr>
          <a:xfrm>
            <a:off x="1892173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F9DD4CC-F211-99E0-B144-C7DF31664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05194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2B38CD-C9E2-6FCF-659C-51A52C84804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05194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CE8A92-798F-6C5E-0F46-EC0B5684D2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05194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 dirty="0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33A6F673-B304-E705-5E66-2DBDA1BA763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0856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E08F0228-3E66-E48B-74F0-3A18CDB08DA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550856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BEEB3E0-898E-2BE3-26F4-15A3FF45411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550856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95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 dirty="0"/>
              <a:t>Speaker bios no image</a:t>
            </a:r>
            <a:endParaRPr dirty="0"/>
          </a:p>
        </p:txBody>
      </p:sp>
      <p:sp>
        <p:nvSpPr>
          <p:cNvPr id="12" name="Holder 1">
            <a:extLst>
              <a:ext uri="{FF2B5EF4-FFF2-40B4-BE49-F238E27FC236}">
                <a16:creationId xmlns:a16="http://schemas.microsoft.com/office/drawing/2014/main" id="{01046116-FA83-47AD-17FA-94D776E8C80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887052" y="1426364"/>
            <a:ext cx="2960856" cy="369098"/>
          </a:xfrm>
          <a:prstGeom prst="rect">
            <a:avLst/>
          </a:prstGeom>
          <a:solidFill>
            <a:schemeClr val="accent1"/>
          </a:solidFill>
        </p:spPr>
        <p:txBody>
          <a:bodyPr lIns="251999" tIns="72000" rIns="251999" bIns="72000" numCol="1" spcCol="252000" anchor="ctr" anchorCtr="0"/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Heading 10pt</a:t>
            </a:r>
            <a:endParaRPr dirty="0"/>
          </a:p>
        </p:txBody>
      </p:sp>
      <p:sp>
        <p:nvSpPr>
          <p:cNvPr id="3" name="Holder 2"/>
          <p:cNvSpPr>
            <a:spLocks noGrp="1"/>
          </p:cNvSpPr>
          <p:nvPr>
            <p:ph type="body" idx="1" hasCustomPrompt="1"/>
          </p:nvPr>
        </p:nvSpPr>
        <p:spPr>
          <a:xfrm>
            <a:off x="1887052" y="1795462"/>
            <a:ext cx="2960856" cy="2770187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10pt</a:t>
            </a:r>
          </a:p>
          <a:p>
            <a:endParaRPr lang="en-AU"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2593A6BD-50DF-0434-8D9C-6C5105B3794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212958" y="1426364"/>
            <a:ext cx="2960856" cy="369098"/>
          </a:xfrm>
          <a:prstGeom prst="rect">
            <a:avLst/>
          </a:prstGeom>
          <a:solidFill>
            <a:schemeClr val="accent1"/>
          </a:solidFill>
        </p:spPr>
        <p:txBody>
          <a:bodyPr lIns="251999" tIns="72000" rIns="251999" bIns="72000" numCol="1" spcCol="252000" anchor="ctr" anchorCtr="0"/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Heading 10pt</a:t>
            </a:r>
            <a:endParaRPr dirty="0"/>
          </a:p>
        </p:txBody>
      </p:sp>
      <p:sp>
        <p:nvSpPr>
          <p:cNvPr id="13" name="Holder 4">
            <a:extLst>
              <a:ext uri="{FF2B5EF4-FFF2-40B4-BE49-F238E27FC236}">
                <a16:creationId xmlns:a16="http://schemas.microsoft.com/office/drawing/2014/main" id="{980934C0-12AC-D7ED-F525-AC92298085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212958" y="1795462"/>
            <a:ext cx="2960856" cy="2770187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 dirty="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080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84C3413-144B-3E34-A5A7-2A85DAA636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013" y="1657350"/>
            <a:ext cx="3152775" cy="2362200"/>
          </a:xfrm>
          <a:prstGeom prst="rect">
            <a:avLst/>
          </a:prstGeom>
        </p:spPr>
        <p:txBody>
          <a:bodyPr lIns="0" anchor="b" anchorCtr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>
              <a:buNone/>
              <a:defRPr sz="10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00" b="1" dirty="0">
                <a:latin typeface="Arial"/>
                <a:cs typeface="Arial"/>
              </a:rPr>
              <a:t>Insert team/discipline </a:t>
            </a:r>
            <a:r>
              <a:rPr lang="en-AU" sz="1000" b="1" spc="-20" dirty="0">
                <a:latin typeface="Arial"/>
                <a:cs typeface="Arial"/>
              </a:rPr>
              <a:t>area</a:t>
            </a:r>
            <a:endParaRPr lang="en-AU" sz="1000" dirty="0">
              <a:latin typeface="Arial"/>
              <a:cs typeface="Arial"/>
            </a:endParaRPr>
          </a:p>
          <a:p>
            <a:pPr marL="12700" marR="711200">
              <a:lnSpc>
                <a:spcPct val="100000"/>
              </a:lnSpc>
            </a:pPr>
            <a:r>
              <a:rPr lang="en-AU" sz="1000" dirty="0">
                <a:latin typeface="Arial"/>
                <a:cs typeface="Arial"/>
              </a:rPr>
              <a:t>Name</a:t>
            </a:r>
            <a:r>
              <a:rPr lang="en-AU" sz="1000" spc="-20" dirty="0">
                <a:latin typeface="Arial"/>
                <a:cs typeface="Arial"/>
              </a:rPr>
              <a:t> </a:t>
            </a:r>
            <a:r>
              <a:rPr lang="en-AU" sz="1000" spc="-10" dirty="0">
                <a:latin typeface="Arial"/>
                <a:cs typeface="Arial"/>
              </a:rPr>
              <a:t>Surname Title</a:t>
            </a: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dirty="0">
                <a:latin typeface="Arial"/>
                <a:cs typeface="Arial"/>
              </a:rPr>
              <a:t>+61</a:t>
            </a:r>
            <a:r>
              <a:rPr lang="en-AU" sz="1000" spc="-10" dirty="0">
                <a:latin typeface="Arial"/>
                <a:cs typeface="Arial"/>
              </a:rPr>
              <a:t> </a:t>
            </a:r>
            <a:r>
              <a:rPr lang="en-AU" sz="1000" dirty="0">
                <a:latin typeface="Arial"/>
                <a:cs typeface="Arial"/>
              </a:rPr>
              <a:t>2</a:t>
            </a:r>
            <a:r>
              <a:rPr lang="en-AU" sz="1000" spc="-5" dirty="0">
                <a:latin typeface="Arial"/>
                <a:cs typeface="Arial"/>
              </a:rPr>
              <a:t> </a:t>
            </a:r>
            <a:r>
              <a:rPr lang="en-AU" sz="1000" dirty="0">
                <a:latin typeface="Arial"/>
                <a:cs typeface="Arial"/>
              </a:rPr>
              <a:t>1234</a:t>
            </a:r>
            <a:r>
              <a:rPr lang="en-AU" sz="1000" spc="-10" dirty="0">
                <a:latin typeface="Arial"/>
                <a:cs typeface="Arial"/>
              </a:rPr>
              <a:t> </a:t>
            </a:r>
            <a:r>
              <a:rPr lang="en-AU" sz="1000" spc="-20" dirty="0">
                <a:latin typeface="Arial"/>
                <a:cs typeface="Arial"/>
              </a:rPr>
              <a:t>5678</a:t>
            </a: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spc="-10" dirty="0">
                <a:latin typeface="Arial"/>
                <a:cs typeface="Arial"/>
                <a:hlinkClick r:id="rId2"/>
              </a:rPr>
              <a:t>first.last@sydney.edu.au</a:t>
            </a:r>
            <a:endParaRPr lang="en-AU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b="1" spc="-10" dirty="0" err="1">
                <a:latin typeface="Arial"/>
                <a:cs typeface="Arial"/>
              </a:rPr>
              <a:t>sydney.edu.au</a:t>
            </a:r>
            <a:r>
              <a:rPr lang="en-AU" sz="1000" b="1" spc="-10" dirty="0">
                <a:latin typeface="Arial"/>
                <a:cs typeface="Arial"/>
              </a:rPr>
              <a:t>/</a:t>
            </a:r>
            <a:r>
              <a:rPr lang="en-AU" sz="1000" b="1" spc="-10" dirty="0" err="1">
                <a:latin typeface="Arial"/>
                <a:cs typeface="Arial"/>
              </a:rPr>
              <a:t>xxxx</a:t>
            </a:r>
            <a:endParaRPr lang="en-AU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328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3F48FE3D-1F01-EEB6-6A4A-4F4B29D064A5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63CD1C2-E224-8DF3-9A0D-E3EFD27C1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sits here 28pt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 dirty="0">
                <a:latin typeface="Arial"/>
                <a:cs typeface="Arial"/>
              </a:rPr>
              <a:t>Intro</a:t>
            </a:r>
            <a:r>
              <a:rPr lang="en-AU" sz="1400" spc="-2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text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14pt,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to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sit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here.</a:t>
            </a:r>
            <a:r>
              <a:rPr lang="en-AU" sz="1400" spc="-10" dirty="0">
                <a:latin typeface="Arial"/>
                <a:cs typeface="Arial"/>
              </a:rPr>
              <a:t> </a:t>
            </a:r>
            <a:br>
              <a:rPr lang="en-AU" sz="1400" spc="-10" dirty="0">
                <a:latin typeface="Arial"/>
                <a:cs typeface="Arial"/>
              </a:rPr>
            </a:br>
            <a:r>
              <a:rPr lang="en-AU" sz="1400" dirty="0">
                <a:latin typeface="Arial"/>
                <a:cs typeface="Arial"/>
              </a:rPr>
              <a:t>2–3</a:t>
            </a:r>
            <a:r>
              <a:rPr lang="en-AU" sz="1400" spc="-10" dirty="0">
                <a:latin typeface="Arial"/>
                <a:cs typeface="Arial"/>
              </a:rPr>
              <a:t> lines </a:t>
            </a:r>
            <a:r>
              <a:rPr lang="en-AU" sz="1400" dirty="0">
                <a:latin typeface="Arial"/>
                <a:cs typeface="Arial"/>
              </a:rPr>
              <a:t>of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25" dirty="0">
                <a:latin typeface="Arial"/>
                <a:cs typeface="Arial"/>
              </a:rPr>
              <a:t>copy.</a:t>
            </a:r>
            <a:r>
              <a:rPr lang="en-AU" sz="1400" spc="-80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Am </a:t>
            </a:r>
            <a:r>
              <a:rPr lang="en-AU" sz="1400" dirty="0" err="1">
                <a:latin typeface="Arial"/>
                <a:cs typeface="Arial"/>
              </a:rPr>
              <a:t>quo’xnkaln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ium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aute</a:t>
            </a:r>
            <a:r>
              <a:rPr lang="en-AU" sz="1400" spc="-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fuidesteI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eces</a:t>
            </a:r>
            <a:r>
              <a:rPr lang="en-AU" sz="1400" dirty="0">
                <a:latin typeface="Arial"/>
                <a:cs typeface="Arial"/>
              </a:rPr>
              <a:t>,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>
                <a:latin typeface="Arial"/>
                <a:cs typeface="Arial"/>
              </a:rPr>
              <a:t>Cas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cus</a:t>
            </a:r>
            <a:r>
              <a:rPr lang="en-AU" sz="1400" spc="-10" dirty="0">
                <a:latin typeface="Arial"/>
                <a:cs typeface="Arial"/>
              </a:rPr>
              <a:t> </a:t>
            </a:r>
            <a:r>
              <a:rPr lang="en-AU" sz="1400" dirty="0" err="1">
                <a:latin typeface="Arial"/>
                <a:cs typeface="Arial"/>
              </a:rPr>
              <a:t>aus</a:t>
            </a:r>
            <a:r>
              <a:rPr lang="en-AU" sz="1400" spc="-15" dirty="0">
                <a:latin typeface="Arial"/>
                <a:cs typeface="Arial"/>
              </a:rPr>
              <a:t> </a:t>
            </a:r>
            <a:r>
              <a:rPr lang="en-AU" sz="1400" spc="-10" dirty="0" err="1">
                <a:latin typeface="Arial"/>
                <a:cs typeface="Arial"/>
              </a:rPr>
              <a:t>opubli</a:t>
            </a:r>
            <a:r>
              <a:rPr lang="en-AU" sz="1400" spc="-10" dirty="0">
                <a:latin typeface="Arial"/>
                <a:cs typeface="Arial"/>
              </a:rPr>
              <a:t>.</a:t>
            </a:r>
            <a:endParaRPr lang="en-AU" sz="1400" dirty="0">
              <a:latin typeface="Arial"/>
              <a:cs typeface="Arial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sydney.edu.au</a:t>
            </a:r>
            <a:r>
              <a:rPr lang="en-GB" dirty="0"/>
              <a:t>/</a:t>
            </a:r>
            <a:r>
              <a:rPr lang="en-GB" dirty="0" err="1"/>
              <a:t>xxxxx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C6CB602-C08B-320B-4B19-B03FD0E5432F}"/>
              </a:ext>
            </a:extLst>
          </p:cNvPr>
          <p:cNvSpPr txBox="1"/>
          <p:nvPr userDrawn="1"/>
        </p:nvSpPr>
        <p:spPr>
          <a:xfrm rot="16200000">
            <a:off x="3535157" y="3553180"/>
            <a:ext cx="18302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CRICOS 00026A    TEQSA PRV12057</a:t>
            </a:r>
          </a:p>
        </p:txBody>
      </p:sp>
    </p:spTree>
    <p:extLst>
      <p:ext uri="{BB962C8B-B14F-4D97-AF65-F5344CB8AC3E}">
        <p14:creationId xmlns:p14="http://schemas.microsoft.com/office/powerpoint/2010/main" val="17891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8" name="Placeholder text 2">
            <a:extLst>
              <a:ext uri="{FF2B5EF4-FFF2-40B4-BE49-F238E27FC236}">
                <a16:creationId xmlns:a16="http://schemas.microsoft.com/office/drawing/2014/main" id="{4750A85D-7EC4-4F3C-A957-3387FB721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963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4A031B-81B7-43E9-D4FB-AF1716EB702F}"/>
              </a:ext>
            </a:extLst>
          </p:cNvPr>
          <p:cNvSpPr txBox="1"/>
          <p:nvPr userDrawn="1"/>
        </p:nvSpPr>
        <p:spPr>
          <a:xfrm>
            <a:off x="577851" y="985576"/>
            <a:ext cx="551814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 algn="l">
              <a:lnSpc>
                <a:spcPct val="100000"/>
              </a:lnSpc>
              <a:spcBef>
                <a:spcPts val="100"/>
              </a:spcBef>
            </a:pP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We recognise and pay respect to the Elders and communities – past, present, and emerging – of the lands that the University of Sydney's campuses stand on. For thousands of years they have shared and exchanged knowledges across innumerable generations for the benefit of all.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E1B4E01-527A-D1AA-EA18-50F1CA44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6E1B4E01-527A-D1AA-EA18-50F1CA440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941" y="3611228"/>
            <a:ext cx="1558620" cy="5482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4A031B-81B7-43E9-D4FB-AF1716EB702F}"/>
              </a:ext>
            </a:extLst>
          </p:cNvPr>
          <p:cNvSpPr txBox="1"/>
          <p:nvPr userDrawn="1"/>
        </p:nvSpPr>
        <p:spPr>
          <a:xfrm>
            <a:off x="577851" y="985576"/>
            <a:ext cx="643254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 marR="5080" indent="-39370">
              <a:lnSpc>
                <a:spcPct val="100000"/>
              </a:lnSpc>
              <a:spcBef>
                <a:spcPts val="100"/>
              </a:spcBef>
            </a:pPr>
            <a:r>
              <a:rPr lang="en-AU" sz="1800" dirty="0">
                <a:latin typeface="Arial"/>
                <a:cs typeface="Arial"/>
              </a:rPr>
              <a:t>The</a:t>
            </a:r>
            <a:r>
              <a:rPr lang="en-AU" sz="1800" spc="-3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University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of</a:t>
            </a:r>
            <a:r>
              <a:rPr lang="en-AU" sz="1800" spc="-3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Sydney’s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Camperdown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Campus</a:t>
            </a:r>
            <a:r>
              <a:rPr lang="en-AU" sz="1800" spc="-3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sits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on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the</a:t>
            </a:r>
            <a:r>
              <a:rPr lang="en-AU" sz="1800" spc="-3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lands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of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spc="-25" dirty="0">
                <a:latin typeface="Arial"/>
                <a:cs typeface="Arial"/>
              </a:rPr>
              <a:t>the </a:t>
            </a:r>
            <a:r>
              <a:rPr lang="en-AU" sz="1800" dirty="0">
                <a:latin typeface="Arial"/>
                <a:cs typeface="Arial"/>
              </a:rPr>
              <a:t>Gadigal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people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with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campuses,</a:t>
            </a:r>
            <a:r>
              <a:rPr lang="en-AU" sz="1800" spc="-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teaching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and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research</a:t>
            </a:r>
            <a:r>
              <a:rPr lang="en-AU" sz="1800" spc="-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facilities</a:t>
            </a:r>
            <a:r>
              <a:rPr lang="en-AU" sz="1800" spc="-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on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spc="-25" dirty="0">
                <a:latin typeface="Arial"/>
                <a:cs typeface="Arial"/>
              </a:rPr>
              <a:t>the </a:t>
            </a:r>
            <a:r>
              <a:rPr lang="en-AU" sz="1800" dirty="0">
                <a:latin typeface="Arial"/>
                <a:cs typeface="Arial"/>
              </a:rPr>
              <a:t>lands</a:t>
            </a:r>
            <a:r>
              <a:rPr lang="en-AU" sz="1800" spc="-4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of</a:t>
            </a:r>
            <a:r>
              <a:rPr lang="en-AU" sz="1800" spc="-35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the</a:t>
            </a:r>
            <a:r>
              <a:rPr lang="en-AU" sz="1800" spc="-25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Gamaraygal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Dharug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Wangal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35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Darkinyung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spc="-10" dirty="0" err="1">
                <a:latin typeface="Arial"/>
                <a:cs typeface="Arial"/>
              </a:rPr>
              <a:t>Burramadagal</a:t>
            </a:r>
            <a:r>
              <a:rPr lang="en-AU" sz="1800" spc="-10" dirty="0">
                <a:latin typeface="Arial"/>
                <a:cs typeface="Arial"/>
              </a:rPr>
              <a:t>, </a:t>
            </a:r>
            <a:r>
              <a:rPr lang="en-AU" sz="1800" dirty="0" err="1">
                <a:latin typeface="Arial"/>
                <a:cs typeface="Arial"/>
              </a:rPr>
              <a:t>Dharawal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30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Gandangara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10" dirty="0">
                <a:latin typeface="Arial"/>
                <a:cs typeface="Arial"/>
              </a:rPr>
              <a:t> Gamilaraay,</a:t>
            </a:r>
            <a:r>
              <a:rPr lang="en-AU" sz="1800" spc="-15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Barkindji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Bundjalung,</a:t>
            </a:r>
            <a:r>
              <a:rPr lang="en-AU" sz="1800" spc="-10" dirty="0">
                <a:latin typeface="Arial"/>
                <a:cs typeface="Arial"/>
              </a:rPr>
              <a:t> Wiradjuri, </a:t>
            </a:r>
            <a:r>
              <a:rPr lang="en-AU" sz="1800" dirty="0" err="1">
                <a:latin typeface="Arial"/>
                <a:cs typeface="Arial"/>
              </a:rPr>
              <a:t>Ngunawal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15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Gureng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Gureng</a:t>
            </a:r>
            <a:r>
              <a:rPr lang="en-AU" sz="1800" dirty="0">
                <a:latin typeface="Arial"/>
                <a:cs typeface="Arial"/>
              </a:rPr>
              <a:t>,</a:t>
            </a:r>
            <a:r>
              <a:rPr lang="en-AU" sz="1800" spc="-10" dirty="0">
                <a:latin typeface="Arial"/>
                <a:cs typeface="Arial"/>
              </a:rPr>
              <a:t> </a:t>
            </a:r>
            <a:r>
              <a:rPr lang="en-AU" sz="1800" dirty="0">
                <a:latin typeface="Arial"/>
                <a:cs typeface="Arial"/>
              </a:rPr>
              <a:t>and</a:t>
            </a:r>
            <a:r>
              <a:rPr lang="en-AU" sz="1800" spc="-15" dirty="0">
                <a:latin typeface="Arial"/>
                <a:cs typeface="Arial"/>
              </a:rPr>
              <a:t> </a:t>
            </a:r>
            <a:r>
              <a:rPr lang="en-AU" sz="1800" dirty="0" err="1">
                <a:latin typeface="Arial"/>
                <a:cs typeface="Arial"/>
              </a:rPr>
              <a:t>Gagadju</a:t>
            </a:r>
            <a:r>
              <a:rPr lang="en-AU" sz="1800" spc="-10" dirty="0">
                <a:latin typeface="Arial"/>
                <a:cs typeface="Arial"/>
              </a:rPr>
              <a:t> peoples.</a:t>
            </a:r>
            <a:endParaRPr lang="en-AU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242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82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7" r:id="rId3"/>
    <p:sldLayoutId id="2147483745" r:id="rId4"/>
    <p:sldLayoutId id="2147483746" r:id="rId5"/>
    <p:sldLayoutId id="2147483747" r:id="rId6"/>
    <p:sldLayoutId id="2147483749" r:id="rId7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9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7" r:id="rId2"/>
    <p:sldLayoutId id="2147483718" r:id="rId3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9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6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3" r:id="rId2"/>
    <p:sldLayoutId id="2147483734" r:id="rId3"/>
    <p:sldLayoutId id="2147483735" r:id="rId4"/>
    <p:sldLayoutId id="2147483732" r:id="rId5"/>
    <p:sldLayoutId id="2147483727" r:id="rId6"/>
    <p:sldLayoutId id="2147483739" r:id="rId7"/>
    <p:sldLayoutId id="2147483728" r:id="rId8"/>
    <p:sldLayoutId id="2147483729" r:id="rId9"/>
    <p:sldLayoutId id="2147483730" r:id="rId10"/>
    <p:sldLayoutId id="2147483731" r:id="rId11"/>
    <p:sldLayoutId id="2147483736" r:id="rId12"/>
    <p:sldLayoutId id="2147483748" r:id="rId13"/>
    <p:sldLayoutId id="2147483738" r:id="rId14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 New Roman"/>
                <a:cs typeface="Times New Roman"/>
              </a:defRPr>
            </a:lvl1pPr>
          </a:lstStyle>
          <a:p>
            <a:r>
              <a:rPr lang="en-AU" dirty="0"/>
              <a:t>Click to add title</a:t>
            </a:r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body" idx="1"/>
          </p:nvPr>
        </p:nvSpPr>
        <p:spPr>
          <a:xfrm>
            <a:off x="1892300" y="1803398"/>
            <a:ext cx="6673850" cy="276225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 dirty="0">
                <a:solidFill>
                  <a:schemeClr val="tx2"/>
                </a:solidFill>
                <a:latin typeface="+mn-lt"/>
              </a:rPr>
              <a:t>Click to edit Master text styles</a:t>
            </a:r>
          </a:p>
          <a:p>
            <a:pPr marL="628650" lvl="1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 dirty="0">
                <a:solidFill>
                  <a:schemeClr val="tx2"/>
                </a:solidFill>
                <a:latin typeface="+mn-lt"/>
              </a:rPr>
              <a:t>Second level</a:t>
            </a:r>
          </a:p>
          <a:p>
            <a:pPr marL="1085850" lvl="2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 dirty="0">
                <a:solidFill>
                  <a:schemeClr val="tx2"/>
                </a:solidFill>
                <a:latin typeface="+mn-lt"/>
              </a:rPr>
              <a:t>Third level</a:t>
            </a:r>
          </a:p>
          <a:p>
            <a:pPr marL="1543050" lvl="3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 dirty="0">
                <a:solidFill>
                  <a:schemeClr val="tx2"/>
                </a:solidFill>
                <a:latin typeface="+mn-lt"/>
              </a:rPr>
              <a:t>Fourth level</a:t>
            </a:r>
          </a:p>
          <a:p>
            <a:pPr marL="2000250" lvl="4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 dirty="0">
                <a:solidFill>
                  <a:schemeClr val="tx2"/>
                </a:solidFill>
                <a:latin typeface="+mn-lt"/>
              </a:rPr>
              <a:t>Fifth level</a:t>
            </a:r>
            <a:endParaRPr lang="en-US" sz="1000" dirty="0">
              <a:solidFill>
                <a:schemeClr val="tx2"/>
              </a:solidFill>
              <a:latin typeface="+mn-lt"/>
            </a:endParaRPr>
          </a:p>
          <a:p>
            <a:endParaRPr dirty="0"/>
          </a:p>
        </p:txBody>
      </p:sp>
      <p:sp>
        <p:nvSpPr>
          <p:cNvPr id="12" name="Placeholder 3">
            <a:extLst>
              <a:ext uri="{FF2B5EF4-FFF2-40B4-BE49-F238E27FC236}">
                <a16:creationId xmlns:a16="http://schemas.microsoft.com/office/drawing/2014/main" id="{6C0811DA-1436-1C90-68E8-D6A920491400}"/>
              </a:ext>
            </a:extLst>
          </p:cNvPr>
          <p:cNvSpPr txBox="1"/>
          <p:nvPr userDrawn="1"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 dirty="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A642DA0-8A3F-F1D1-A500-3E3B635F525E}"/>
              </a:ext>
            </a:extLst>
          </p:cNvPr>
          <p:cNvSpPr/>
          <p:nvPr userDrawn="1"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741" r:id="rId3"/>
    <p:sldLayoutId id="2147483704" r:id="rId4"/>
    <p:sldLayoutId id="2147483680" r:id="rId5"/>
    <p:sldLayoutId id="2147483681" r:id="rId6"/>
    <p:sldLayoutId id="2147483662" r:id="rId7"/>
    <p:sldLayoutId id="2147483668" r:id="rId8"/>
    <p:sldLayoutId id="2147483669" r:id="rId9"/>
    <p:sldLayoutId id="2147483667" r:id="rId10"/>
    <p:sldLayoutId id="2147483670" r:id="rId11"/>
    <p:sldLayoutId id="2147483666" r:id="rId12"/>
    <p:sldLayoutId id="2147483744" r:id="rId13"/>
    <p:sldLayoutId id="2147483671" r:id="rId14"/>
    <p:sldLayoutId id="2147483663" r:id="rId15"/>
    <p:sldLayoutId id="2147483672" r:id="rId16"/>
    <p:sldLayoutId id="2147483742" r:id="rId17"/>
    <p:sldLayoutId id="2147483743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740" r:id="rId24"/>
    <p:sldLayoutId id="2147483678" r:id="rId25"/>
    <p:sldLayoutId id="2147483679" r:id="rId26"/>
    <p:sldLayoutId id="2147483750" r:id="rId27"/>
  </p:sldLayoutIdLst>
  <p:txStyles>
    <p:titleStyle>
      <a:lvl1pPr>
        <a:defRPr>
          <a:solidFill>
            <a:schemeClr val="accent1"/>
          </a:solidFill>
          <a:latin typeface="Times" pitchFamily="2" charset="0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first.last@sydney.edu.a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textus-sinici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observablehq.com/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A9D-7C79-D9A1-B7FD-B9CED45E1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63150"/>
            <a:ext cx="3055938" cy="369332"/>
          </a:xfrm>
        </p:spPr>
        <p:txBody>
          <a:bodyPr/>
          <a:lstStyle/>
          <a:p>
            <a:r>
              <a:rPr lang="en-US" dirty="0"/>
              <a:t>Front End Loader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ED6AB-0E30-9CE0-C6A1-55144CF36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Modern web technologies for interactive digital humanities collections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Michael Lynch</a:t>
            </a:r>
          </a:p>
          <a:p>
            <a:pPr marL="0" indent="0">
              <a:buNone/>
            </a:pPr>
            <a:r>
              <a:rPr lang="en-US" dirty="0"/>
              <a:t>Data Science Group Lead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Sydney Informatics Hub</a:t>
            </a:r>
          </a:p>
          <a:p>
            <a:pPr marL="0" indent="0">
              <a:buNone/>
            </a:pPr>
            <a:r>
              <a:rPr lang="en-US" dirty="0"/>
              <a:t>University of Sydney</a:t>
            </a:r>
          </a:p>
        </p:txBody>
      </p:sp>
      <p:pic>
        <p:nvPicPr>
          <p:cNvPr id="6" name="Picture Placeholder 5" descr="A bulldozer pouring dirt into a sand dune&#10;&#10;Description automatically generated">
            <a:extLst>
              <a:ext uri="{FF2B5EF4-FFF2-40B4-BE49-F238E27FC236}">
                <a16:creationId xmlns:a16="http://schemas.microsoft.com/office/drawing/2014/main" id="{1C395C27-D7D0-C782-F1A4-A2FAC8E1B2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8" r="203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554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D689-1775-14DF-C128-391DE967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"static" website </a:t>
            </a:r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BEEFC464-E9DA-0C85-BA56-5DE976E76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70" y="1801813"/>
            <a:ext cx="5014597" cy="2763837"/>
          </a:xfrm>
        </p:spPr>
      </p:pic>
    </p:spTree>
    <p:extLst>
      <p:ext uri="{BB962C8B-B14F-4D97-AF65-F5344CB8AC3E}">
        <p14:creationId xmlns:p14="http://schemas.microsoft.com/office/powerpoint/2010/main" val="276490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90EC-492B-FB90-64D2-439F9419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Loader: v0.1.0</a:t>
            </a:r>
          </a:p>
        </p:txBody>
      </p:sp>
      <p:pic>
        <p:nvPicPr>
          <p:cNvPr id="5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6977D080-007F-8165-9ECE-9035B8C65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05" y="1801813"/>
            <a:ext cx="6033728" cy="2763837"/>
          </a:xfrm>
        </p:spPr>
      </p:pic>
    </p:spTree>
    <p:extLst>
      <p:ext uri="{BB962C8B-B14F-4D97-AF65-F5344CB8AC3E}">
        <p14:creationId xmlns:p14="http://schemas.microsoft.com/office/powerpoint/2010/main" val="308848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89051-3158-745D-ED8B-1DDA1D9D7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DBDC5-A2DC-93D7-613E-8C50B83D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Loader : v0.1.0</a:t>
            </a:r>
          </a:p>
        </p:txBody>
      </p:sp>
      <p:pic>
        <p:nvPicPr>
          <p:cNvPr id="7" name="Content Placeholder 6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B275499B-44CC-A3EC-AE1E-3D37593F3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8" y="1829753"/>
            <a:ext cx="6684962" cy="2190248"/>
          </a:xfrm>
        </p:spPr>
      </p:pic>
    </p:spTree>
    <p:extLst>
      <p:ext uri="{BB962C8B-B14F-4D97-AF65-F5344CB8AC3E}">
        <p14:creationId xmlns:p14="http://schemas.microsoft.com/office/powerpoint/2010/main" val="3317531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926A-AB2E-C74E-6BC1-2C80D332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WebAssembly</a:t>
            </a:r>
            <a:endParaRPr lang="en-US" dirty="0"/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593BC9E5-4A78-002A-2680-E69EB50D1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64815"/>
            <a:ext cx="3193176" cy="1680619"/>
          </a:xfrm>
        </p:spPr>
      </p:pic>
      <p:pic>
        <p:nvPicPr>
          <p:cNvPr id="9" name="Picture 8" descr="A purple and black sign with white letters&#10;&#10;Description automatically generated">
            <a:extLst>
              <a:ext uri="{FF2B5EF4-FFF2-40B4-BE49-F238E27FC236}">
                <a16:creationId xmlns:a16="http://schemas.microsoft.com/office/drawing/2014/main" id="{83E180C6-E6F0-9D0C-16A5-34CF55085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46" y="1657350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6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322-222D-6921-D567-87E410DA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RO-Crate to SQLite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06D0D7-2452-B09F-5F6F-7F1DF47015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90" y="1276350"/>
            <a:ext cx="4242760" cy="2763837"/>
          </a:xfrm>
        </p:spPr>
      </p:pic>
      <p:pic>
        <p:nvPicPr>
          <p:cNvPr id="7" name="Picture 6" descr="A logo with a feather&#10;&#10;Description automatically generated">
            <a:extLst>
              <a:ext uri="{FF2B5EF4-FFF2-40B4-BE49-F238E27FC236}">
                <a16:creationId xmlns:a16="http://schemas.microsoft.com/office/drawing/2014/main" id="{210BC479-6835-EB72-3599-AA0D88FDA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66950"/>
            <a:ext cx="2060921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C5CD-4709-1534-9B14-43EFE1F3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Loader v 0.2.0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72ED47-0591-78EE-1092-F9A06FB655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3" y="1189831"/>
            <a:ext cx="4758269" cy="2763837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map with blue pins&#10;&#10;Description automatically generated">
            <a:extLst>
              <a:ext uri="{FF2B5EF4-FFF2-40B4-BE49-F238E27FC236}">
                <a16:creationId xmlns:a16="http://schemas.microsoft.com/office/drawing/2014/main" id="{071F5F4F-A347-766C-2AD9-6CECC6AA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27" y="2309137"/>
            <a:ext cx="5029200" cy="20977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02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0D948-2AFF-53AD-1B51-79AE1F543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F475-497B-49BE-543B-BE5749BF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and caveats </a:t>
            </a:r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9EB4E079-8891-1DAF-1E9B-97400F76B3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70" y="1801813"/>
            <a:ext cx="5014597" cy="2763837"/>
          </a:xfrm>
        </p:spPr>
      </p:pic>
    </p:spTree>
    <p:extLst>
      <p:ext uri="{BB962C8B-B14F-4D97-AF65-F5344CB8AC3E}">
        <p14:creationId xmlns:p14="http://schemas.microsoft.com/office/powerpoint/2010/main" val="541212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B8CA9-BEC1-E99A-0904-DACFEFEC4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F28213-277B-9372-6AD7-95875FD1D2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AU" dirty="0"/>
              <a:t>End slide with university and social links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EC8FF-E8E8-43B1-AA03-75B3A39F56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00" b="1" dirty="0">
                <a:latin typeface="Arial"/>
                <a:cs typeface="Arial"/>
              </a:rPr>
              <a:t>Sydney Informatics Hub</a:t>
            </a:r>
            <a:endParaRPr lang="en-AU" sz="1000" dirty="0">
              <a:latin typeface="Arial"/>
              <a:cs typeface="Arial"/>
            </a:endParaRPr>
          </a:p>
          <a:p>
            <a:pPr marL="12700" marR="711200">
              <a:lnSpc>
                <a:spcPct val="100000"/>
              </a:lnSpc>
            </a:pPr>
            <a:r>
              <a:rPr lang="en-AU" sz="1000" dirty="0">
                <a:latin typeface="Arial"/>
                <a:cs typeface="Arial"/>
              </a:rPr>
              <a:t>Mike Lynch</a:t>
            </a:r>
          </a:p>
          <a:p>
            <a:pPr marL="12700">
              <a:lnSpc>
                <a:spcPct val="100000"/>
              </a:lnSpc>
            </a:pP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spc="-10" dirty="0">
                <a:latin typeface="Arial"/>
                <a:cs typeface="Arial"/>
                <a:hlinkClick r:id="rId3"/>
              </a:rPr>
              <a:t>first.last@sydney.edu.au</a:t>
            </a:r>
            <a:endParaRPr lang="en-AU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AU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b="1" spc="-10" dirty="0" err="1">
                <a:latin typeface="Arial"/>
                <a:cs typeface="Arial"/>
              </a:rPr>
              <a:t>sydney.edu.au</a:t>
            </a:r>
            <a:r>
              <a:rPr lang="en-AU" sz="1000" b="1" spc="-10" dirty="0">
                <a:latin typeface="Arial"/>
                <a:cs typeface="Arial"/>
              </a:rPr>
              <a:t>/research/facilities/</a:t>
            </a:r>
            <a:r>
              <a:rPr lang="en-AU" sz="1000" b="1" spc="-10" dirty="0" err="1">
                <a:latin typeface="Arial"/>
                <a:cs typeface="Arial"/>
              </a:rPr>
              <a:t>sydney</a:t>
            </a:r>
            <a:r>
              <a:rPr lang="en-AU" sz="1000" b="1" spc="-10" dirty="0">
                <a:latin typeface="Arial"/>
                <a:cs typeface="Arial"/>
              </a:rPr>
              <a:t>-informatics-</a:t>
            </a:r>
            <a:r>
              <a:rPr lang="en-AU" sz="1000" b="1" spc="-10" dirty="0" err="1">
                <a:latin typeface="Arial"/>
                <a:cs typeface="Arial"/>
              </a:rPr>
              <a:t>hub.html</a:t>
            </a:r>
            <a:endParaRPr lang="en-AU" sz="1000" dirty="0">
              <a:latin typeface="Arial"/>
              <a:cs typeface="Arial"/>
            </a:endParaRPr>
          </a:p>
        </p:txBody>
      </p:sp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131742F-2C32-D7CA-5329-03804D93E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87" y="1908910"/>
            <a:ext cx="25781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8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1ECCB-12C4-1D98-D112-D07981A8D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955053-14EB-F6A4-EC68-4D3CED2E1651}"/>
              </a:ext>
            </a:extLst>
          </p:cNvPr>
          <p:cNvCxnSpPr>
            <a:stCxn id="2" idx="2"/>
          </p:cNvCxnSpPr>
          <p:nvPr/>
        </p:nvCxnSpPr>
        <p:spPr>
          <a:xfrm>
            <a:off x="5087637" y="1641467"/>
            <a:ext cx="0" cy="1208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81351F-9EB5-4D23-E971-C979DA4FB48C}"/>
              </a:ext>
            </a:extLst>
          </p:cNvPr>
          <p:cNvCxnSpPr>
            <a:stCxn id="6" idx="2"/>
          </p:cNvCxnSpPr>
          <p:nvPr/>
        </p:nvCxnSpPr>
        <p:spPr>
          <a:xfrm flipH="1">
            <a:off x="5396341" y="2136231"/>
            <a:ext cx="1" cy="71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2FFC64-0850-4F5E-4890-5E1E6CC9911F}"/>
              </a:ext>
            </a:extLst>
          </p:cNvPr>
          <p:cNvCxnSpPr>
            <a:stCxn id="5" idx="2"/>
          </p:cNvCxnSpPr>
          <p:nvPr/>
        </p:nvCxnSpPr>
        <p:spPr>
          <a:xfrm flipH="1">
            <a:off x="4794823" y="2621190"/>
            <a:ext cx="1" cy="22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125DC735-0BC1-CA98-2434-497AA6CE6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1541" r="998" b="2152"/>
          <a:stretch/>
        </p:blipFill>
        <p:spPr>
          <a:xfrm>
            <a:off x="538416" y="1651272"/>
            <a:ext cx="4204081" cy="30443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5D2A0C-9D6D-1F51-E8BD-8E0A03D919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7850" y="736598"/>
            <a:ext cx="79883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pc="-20" dirty="0"/>
              <a:t>Transforming the East</a:t>
            </a:r>
            <a:endParaRPr spc="-20" dirty="0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583C69D-DB80-56E8-FFAA-D9244A8D92E0}"/>
              </a:ext>
            </a:extLst>
          </p:cNvPr>
          <p:cNvSpPr txBox="1"/>
          <p:nvPr/>
        </p:nvSpPr>
        <p:spPr>
          <a:xfrm>
            <a:off x="568325" y="4725643"/>
            <a:ext cx="942975" cy="1181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The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University</a:t>
            </a:r>
            <a:r>
              <a:rPr sz="650" spc="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3C3C3B"/>
                </a:solidFill>
                <a:latin typeface="Arial"/>
                <a:cs typeface="Arial"/>
              </a:rPr>
              <a:t>of</a:t>
            </a:r>
            <a:r>
              <a:rPr sz="650" spc="1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C3C3B"/>
                </a:solidFill>
                <a:latin typeface="Arial"/>
                <a:cs typeface="Arial"/>
              </a:rPr>
              <a:t>Sydney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1993A3FB-4B0C-E06F-4AD6-B0CF50FA0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618F2-1759-24BA-ED3E-4DE44EED4412}"/>
              </a:ext>
            </a:extLst>
          </p:cNvPr>
          <p:cNvSpPr txBox="1"/>
          <p:nvPr/>
        </p:nvSpPr>
        <p:spPr>
          <a:xfrm>
            <a:off x="3839327" y="1272135"/>
            <a:ext cx="24966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Great Learning (</a:t>
            </a:r>
            <a:r>
              <a:rPr lang="ja-JP" altLang="en-US"/>
              <a:t>大学</a:t>
            </a:r>
            <a:r>
              <a:rPr lang="en-US" altLang="ja-JP" dirty="0"/>
              <a:t>)</a:t>
            </a:r>
            <a:endParaRPr lang="en-US" altLang="ja-JP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BC9A4-58D7-CAAC-8088-A442CE5A6B9E}"/>
              </a:ext>
            </a:extLst>
          </p:cNvPr>
          <p:cNvSpPr txBox="1"/>
          <p:nvPr/>
        </p:nvSpPr>
        <p:spPr>
          <a:xfrm>
            <a:off x="3839327" y="2251858"/>
            <a:ext cx="19109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Analects (</a:t>
            </a:r>
            <a:r>
              <a:rPr lang="ja-JP" altLang="en-US"/>
              <a:t>论语</a:t>
            </a:r>
            <a:r>
              <a:rPr lang="en-US" altLang="ja-JP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749DE-F996-A4DD-1023-FBD40905DE2C}"/>
              </a:ext>
            </a:extLst>
          </p:cNvPr>
          <p:cNvSpPr txBox="1"/>
          <p:nvPr/>
        </p:nvSpPr>
        <p:spPr>
          <a:xfrm>
            <a:off x="3839806" y="1766899"/>
            <a:ext cx="31130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Doctrine of the Mean (</a:t>
            </a:r>
            <a:r>
              <a:rPr lang="ja-JP" altLang="en-US"/>
              <a:t>中庸</a:t>
            </a:r>
            <a:r>
              <a:rPr lang="en-US" altLang="ja-JP" dirty="0"/>
              <a:t>)</a:t>
            </a:r>
            <a:endParaRPr lang="en-US" altLang="ja-JP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9D92A-F5D6-677E-E89C-6C7487CD0562}"/>
              </a:ext>
            </a:extLst>
          </p:cNvPr>
          <p:cNvSpPr txBox="1"/>
          <p:nvPr/>
        </p:nvSpPr>
        <p:spPr>
          <a:xfrm>
            <a:off x="4572000" y="2850190"/>
            <a:ext cx="2157573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Los Cuatro </a:t>
            </a:r>
            <a:r>
              <a:rPr lang="en-AU" dirty="0" err="1"/>
              <a:t>Libros</a:t>
            </a:r>
            <a:endParaRPr lang="en-AU" dirty="0"/>
          </a:p>
          <a:p>
            <a:r>
              <a:rPr lang="en-US" altLang="ja-JP" sz="1000" dirty="0"/>
              <a:t>Year: 1590</a:t>
            </a:r>
            <a:br>
              <a:rPr lang="en-US" altLang="ja-JP" sz="1000" dirty="0"/>
            </a:br>
            <a:r>
              <a:rPr lang="en-US" altLang="ja-JP" sz="1000" dirty="0"/>
              <a:t>Translator: Ruggieri, Michele</a:t>
            </a:r>
            <a:br>
              <a:rPr lang="en-US" altLang="ja-JP" sz="1000" dirty="0"/>
            </a:br>
            <a:r>
              <a:rPr lang="en-US" altLang="ja-JP" sz="1000" dirty="0"/>
              <a:t>Language: Spanish</a:t>
            </a:r>
          </a:p>
          <a:p>
            <a:r>
              <a:rPr lang="en-US" altLang="ja-JP" sz="1000" dirty="0"/>
              <a:t>Place of translation: Madrid</a:t>
            </a:r>
          </a:p>
          <a:p>
            <a:r>
              <a:rPr lang="en-US" altLang="ja-JP" sz="1000" dirty="0"/>
              <a:t>Locations of MS: </a:t>
            </a:r>
            <a:r>
              <a:rPr lang="en-AU" sz="1000" dirty="0"/>
              <a:t>National Taiwan University Library</a:t>
            </a:r>
            <a:r>
              <a:rPr lang="en-US" sz="1000" dirty="0"/>
              <a:t>, </a:t>
            </a:r>
            <a:r>
              <a:rPr lang="en-AU" sz="1000" dirty="0"/>
              <a:t>Real </a:t>
            </a:r>
            <a:r>
              <a:rPr lang="en-AU" sz="1000" dirty="0" err="1"/>
              <a:t>Biblioteca</a:t>
            </a:r>
            <a:r>
              <a:rPr lang="en-AU" sz="1000" dirty="0"/>
              <a:t> del </a:t>
            </a:r>
            <a:r>
              <a:rPr lang="en-AU" sz="1000" dirty="0" err="1"/>
              <a:t>Monasterio</a:t>
            </a:r>
            <a:r>
              <a:rPr lang="en-AU" sz="1000" dirty="0"/>
              <a:t> de San Lorenzo </a:t>
            </a:r>
            <a:r>
              <a:rPr lang="en-AU" sz="1000" dirty="0" err="1"/>
              <a:t>el</a:t>
            </a:r>
            <a:r>
              <a:rPr lang="en-AU" sz="1000" dirty="0"/>
              <a:t> Escorial</a:t>
            </a:r>
            <a:r>
              <a:rPr lang="en-US" altLang="ja-JP" sz="1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EF97C-B2B5-5B35-613C-018B3DD865CE}"/>
              </a:ext>
            </a:extLst>
          </p:cNvPr>
          <p:cNvSpPr txBox="1"/>
          <p:nvPr/>
        </p:nvSpPr>
        <p:spPr>
          <a:xfrm>
            <a:off x="5588981" y="745136"/>
            <a:ext cx="272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https://textus-</a:t>
            </a:r>
            <a:r>
              <a:rPr lang="en-US" dirty="0" err="1">
                <a:hlinkClick r:id="rId4"/>
              </a:rPr>
              <a:t>sinici.org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  <p:pic>
        <p:nvPicPr>
          <p:cNvPr id="10" name="Picture 9" descr="A close up of a document&#10;&#10;Description automatically generated">
            <a:extLst>
              <a:ext uri="{FF2B5EF4-FFF2-40B4-BE49-F238E27FC236}">
                <a16:creationId xmlns:a16="http://schemas.microsoft.com/office/drawing/2014/main" id="{F761AEA1-E5DD-D4C4-21B9-B543A416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97" y="2329276"/>
            <a:ext cx="1658453" cy="22564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2E3776-4111-FC93-6D9A-218D2C0FCD7C}"/>
              </a:ext>
            </a:extLst>
          </p:cNvPr>
          <p:cNvSpPr txBox="1"/>
          <p:nvPr/>
        </p:nvSpPr>
        <p:spPr>
          <a:xfrm>
            <a:off x="520474" y="1079034"/>
            <a:ext cx="3069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A/Prof Francesco </a:t>
            </a:r>
            <a:r>
              <a:rPr lang="en-US" sz="1000" dirty="0" err="1"/>
              <a:t>Borghesi</a:t>
            </a:r>
            <a:r>
              <a:rPr lang="en-US" sz="1000" dirty="0"/>
              <a:t>, Dr Danial Canaris, Prof </a:t>
            </a:r>
            <a:r>
              <a:rPr lang="en-US" sz="1000" dirty="0" err="1"/>
              <a:t>Yixu</a:t>
            </a:r>
            <a:r>
              <a:rPr lang="en-US" sz="1000" dirty="0"/>
              <a:t> Lu  </a:t>
            </a:r>
          </a:p>
        </p:txBody>
      </p:sp>
    </p:spTree>
    <p:extLst>
      <p:ext uri="{BB962C8B-B14F-4D97-AF65-F5344CB8AC3E}">
        <p14:creationId xmlns:p14="http://schemas.microsoft.com/office/powerpoint/2010/main" val="6312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F342-E5DA-6969-0A55-282C1FF7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digital humanities web stack</a:t>
            </a:r>
          </a:p>
        </p:txBody>
      </p:sp>
      <p:pic>
        <p:nvPicPr>
          <p:cNvPr id="9" name="Content Placeholder 8" descr="A diagram of a software process&#10;&#10;Description automatically generated">
            <a:extLst>
              <a:ext uri="{FF2B5EF4-FFF2-40B4-BE49-F238E27FC236}">
                <a16:creationId xmlns:a16="http://schemas.microsoft.com/office/drawing/2014/main" id="{03C683C7-BD15-A75E-0F48-664A8DEE5A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10" y="1801813"/>
            <a:ext cx="4644717" cy="2763837"/>
          </a:xfrm>
        </p:spPr>
      </p:pic>
    </p:spTree>
    <p:extLst>
      <p:ext uri="{BB962C8B-B14F-4D97-AF65-F5344CB8AC3E}">
        <p14:creationId xmlns:p14="http://schemas.microsoft.com/office/powerpoint/2010/main" val="256355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191D-CFCA-1C86-C348-F09299127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programming: a short history</a:t>
            </a:r>
          </a:p>
        </p:txBody>
      </p:sp>
      <p:pic>
        <p:nvPicPr>
          <p:cNvPr id="5" name="Content Placeholder 4" descr="A drawing of a diagram&#10;&#10;Description automatically generated">
            <a:extLst>
              <a:ext uri="{FF2B5EF4-FFF2-40B4-BE49-F238E27FC236}">
                <a16:creationId xmlns:a16="http://schemas.microsoft.com/office/drawing/2014/main" id="{C4B3A162-1D85-05B8-8C98-56D36EBE45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08" y="1801813"/>
            <a:ext cx="6045721" cy="2763837"/>
          </a:xfrm>
        </p:spPr>
      </p:pic>
    </p:spTree>
    <p:extLst>
      <p:ext uri="{BB962C8B-B14F-4D97-AF65-F5344CB8AC3E}">
        <p14:creationId xmlns:p14="http://schemas.microsoft.com/office/powerpoint/2010/main" val="19565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D0D26-49E5-B2C7-8593-43DAA5FC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C575A-8CE6-04AD-E7B2-3E80DCA9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programming: a short history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51AB48-C1BE-5AD5-41C1-CBD1C21464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0808" y="1801813"/>
            <a:ext cx="6045721" cy="2763837"/>
          </a:xfrm>
        </p:spPr>
      </p:pic>
    </p:spTree>
    <p:extLst>
      <p:ext uri="{BB962C8B-B14F-4D97-AF65-F5344CB8AC3E}">
        <p14:creationId xmlns:p14="http://schemas.microsoft.com/office/powerpoint/2010/main" val="376970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D3F9-B59C-8F63-2A2A-5A8107A1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RO-Crate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FE93A9-45AE-B865-ECA4-19F646EF1B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1616119"/>
            <a:ext cx="3148012" cy="943757"/>
          </a:xfrm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F25B0F67-6055-6DCA-B039-66300E7ECD03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79" y="1795464"/>
            <a:ext cx="3791571" cy="23736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31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C873D-4927-B78D-5635-821C67FF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</a:t>
            </a:r>
          </a:p>
        </p:txBody>
      </p:sp>
      <p:pic>
        <p:nvPicPr>
          <p:cNvPr id="6" name="Content Placeholder 5" descr="A map of cities with names and numbers&#10;&#10;Description automatically generated with medium confidence">
            <a:extLst>
              <a:ext uri="{FF2B5EF4-FFF2-40B4-BE49-F238E27FC236}">
                <a16:creationId xmlns:a16="http://schemas.microsoft.com/office/drawing/2014/main" id="{C2A28109-1350-54AC-E10F-5EB2E4EDD3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26785"/>
            <a:ext cx="3148012" cy="2228069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 shot of a chart&#10;&#10;Description automatically generated">
            <a:extLst>
              <a:ext uri="{FF2B5EF4-FFF2-40B4-BE49-F238E27FC236}">
                <a16:creationId xmlns:a16="http://schemas.microsoft.com/office/drawing/2014/main" id="{9C58AC3B-48EA-AB03-568F-6C4CB2008152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60" y="879475"/>
            <a:ext cx="1897599" cy="3140075"/>
          </a:xfrm>
          <a:ln>
            <a:solidFill>
              <a:schemeClr val="tx1"/>
            </a:solidFill>
          </a:ln>
        </p:spPr>
      </p:pic>
      <p:pic>
        <p:nvPicPr>
          <p:cNvPr id="10" name="Picture 9" descr="A graph showing the temperature of a temperature&#10;&#10;Description automatically generated">
            <a:extLst>
              <a:ext uri="{FF2B5EF4-FFF2-40B4-BE49-F238E27FC236}">
                <a16:creationId xmlns:a16="http://schemas.microsoft.com/office/drawing/2014/main" id="{59F79FC6-6B78-8F48-97DD-716294AC8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41" y="1506099"/>
            <a:ext cx="2946318" cy="2113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9768B3B-BA71-EBBA-BF8A-4ED98E28A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35145" r="11831" b="36090"/>
          <a:stretch/>
        </p:blipFill>
        <p:spPr>
          <a:xfrm>
            <a:off x="803933" y="3628055"/>
            <a:ext cx="2832317" cy="576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482CD1-6D20-7835-D3B9-2E574E00467D}"/>
              </a:ext>
            </a:extLst>
          </p:cNvPr>
          <p:cNvSpPr txBox="1"/>
          <p:nvPr/>
        </p:nvSpPr>
        <p:spPr>
          <a:xfrm>
            <a:off x="5105400" y="401955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https://observablehq.com/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78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E3D0-C793-9817-BE69-EAF7E652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Observable: reactive code for data exploration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99CC73D-AD84-0953-6C98-7B0FAA63A1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1" y="1271677"/>
            <a:ext cx="6684962" cy="1859255"/>
          </a:xfrm>
        </p:spPr>
      </p:pic>
      <p:pic>
        <p:nvPicPr>
          <p:cNvPr id="11" name="Picture 10" descr="A close-up of a network&#10;&#10;Description automatically generated">
            <a:extLst>
              <a:ext uri="{FF2B5EF4-FFF2-40B4-BE49-F238E27FC236}">
                <a16:creationId xmlns:a16="http://schemas.microsoft.com/office/drawing/2014/main" id="{E13141A3-9C18-EFF9-12BC-29514E527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02230"/>
            <a:ext cx="2875359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8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6F03-255A-393B-CE0F-178A9F8D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programming: a short history</a:t>
            </a:r>
          </a:p>
        </p:txBody>
      </p:sp>
      <p:pic>
        <p:nvPicPr>
          <p:cNvPr id="5" name="Content Placeholder 4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EBB7E4D7-87C3-415B-039F-F9485EE5A9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8" y="1130949"/>
            <a:ext cx="4507867" cy="3428352"/>
          </a:xfrm>
        </p:spPr>
      </p:pic>
    </p:spTree>
    <p:extLst>
      <p:ext uri="{BB962C8B-B14F-4D97-AF65-F5344CB8AC3E}">
        <p14:creationId xmlns:p14="http://schemas.microsoft.com/office/powerpoint/2010/main" val="129794488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knowledgement of Country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apter break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phic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9699</TotalTime>
  <Words>216</Words>
  <Application>Microsoft Macintosh PowerPoint</Application>
  <PresentationFormat>On-screen Show (16:9)</PresentationFormat>
  <Paragraphs>46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System Font Regular</vt:lpstr>
      <vt:lpstr>Times</vt:lpstr>
      <vt:lpstr>Times New Roman</vt:lpstr>
      <vt:lpstr>Title slides</vt:lpstr>
      <vt:lpstr>Acknowledgement of Country</vt:lpstr>
      <vt:lpstr>Chapter break</vt:lpstr>
      <vt:lpstr>Graphic slides</vt:lpstr>
      <vt:lpstr>Content slides</vt:lpstr>
      <vt:lpstr>Front End Loader</vt:lpstr>
      <vt:lpstr>Transforming the East</vt:lpstr>
      <vt:lpstr>A digital humanities web stack</vt:lpstr>
      <vt:lpstr>Web programming: a short history</vt:lpstr>
      <vt:lpstr>Web programming: a short history</vt:lpstr>
      <vt:lpstr>RO-Crate</vt:lpstr>
      <vt:lpstr>Observable</vt:lpstr>
      <vt:lpstr>Observable: reactive code for data exploration</vt:lpstr>
      <vt:lpstr>Web programming: a short history</vt:lpstr>
      <vt:lpstr>Building a "static" website </vt:lpstr>
      <vt:lpstr>Front End Loader: v0.1.0</vt:lpstr>
      <vt:lpstr>Front End Loader : v0.1.0</vt:lpstr>
      <vt:lpstr>WebAssembly</vt:lpstr>
      <vt:lpstr>RO-Crate to SQLite</vt:lpstr>
      <vt:lpstr>Front End Loader v 0.2.0</vt:lpstr>
      <vt:lpstr>Use cases and caveats </vt:lpstr>
      <vt:lpstr>End slide with university and social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guide to using our University PowerPoint template</dc:title>
  <cp:lastModifiedBy>Michael Lynch</cp:lastModifiedBy>
  <cp:revision>118</cp:revision>
  <dcterms:created xsi:type="dcterms:W3CDTF">2022-10-08T02:11:21Z</dcterms:created>
  <dcterms:modified xsi:type="dcterms:W3CDTF">2024-10-28T03:41:54Z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2022-10-08T00:00:00Z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2022-10-08T00:00:00Z</vt:filetime>
  </property>
  <property fmtid="{D5CDD505-2E9C-101B-9397-08002B2CF9AE}" pid="5" name="Producer">
    <vt:lpwstr>Adobe PDF Library 16.0.3</vt:lpwstr>
  </property>
</Properties>
</file>